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1.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46" r:id="rId5"/>
    <p:sldMasterId id="2147483939" r:id="rId6"/>
    <p:sldMasterId id="2147483990" r:id="rId7"/>
  </p:sldMasterIdLst>
  <p:notesMasterIdLst>
    <p:notesMasterId r:id="rId124"/>
  </p:notesMasterIdLst>
  <p:handoutMasterIdLst>
    <p:handoutMasterId r:id="rId125"/>
  </p:handoutMasterIdLst>
  <p:sldIdLst>
    <p:sldId id="427" r:id="rId8"/>
    <p:sldId id="444" r:id="rId9"/>
    <p:sldId id="431" r:id="rId10"/>
    <p:sldId id="340" r:id="rId11"/>
    <p:sldId id="429" r:id="rId12"/>
    <p:sldId id="361" r:id="rId13"/>
    <p:sldId id="362" r:id="rId14"/>
    <p:sldId id="430" r:id="rId15"/>
    <p:sldId id="428" r:id="rId16"/>
    <p:sldId id="438" r:id="rId17"/>
    <p:sldId id="432" r:id="rId18"/>
    <p:sldId id="364" r:id="rId19"/>
    <p:sldId id="434" r:id="rId20"/>
    <p:sldId id="366" r:id="rId21"/>
    <p:sldId id="367" r:id="rId22"/>
    <p:sldId id="363" r:id="rId23"/>
    <p:sldId id="369" r:id="rId24"/>
    <p:sldId id="437" r:id="rId25"/>
    <p:sldId id="370" r:id="rId26"/>
    <p:sldId id="439" r:id="rId27"/>
    <p:sldId id="440" r:id="rId28"/>
    <p:sldId id="436" r:id="rId29"/>
    <p:sldId id="441" r:id="rId30"/>
    <p:sldId id="442" r:id="rId31"/>
    <p:sldId id="443" r:id="rId32"/>
    <p:sldId id="376" r:id="rId33"/>
    <p:sldId id="446" r:id="rId34"/>
    <p:sldId id="447" r:id="rId35"/>
    <p:sldId id="448" r:id="rId36"/>
    <p:sldId id="379" r:id="rId37"/>
    <p:sldId id="454" r:id="rId38"/>
    <p:sldId id="455" r:id="rId39"/>
    <p:sldId id="456" r:id="rId40"/>
    <p:sldId id="457" r:id="rId41"/>
    <p:sldId id="458" r:id="rId42"/>
    <p:sldId id="460" r:id="rId43"/>
    <p:sldId id="461" r:id="rId44"/>
    <p:sldId id="462" r:id="rId45"/>
    <p:sldId id="463" r:id="rId46"/>
    <p:sldId id="464" r:id="rId47"/>
    <p:sldId id="465" r:id="rId48"/>
    <p:sldId id="466" r:id="rId49"/>
    <p:sldId id="468" r:id="rId50"/>
    <p:sldId id="469" r:id="rId51"/>
    <p:sldId id="445" r:id="rId52"/>
    <p:sldId id="380" r:id="rId53"/>
    <p:sldId id="381" r:id="rId54"/>
    <p:sldId id="382" r:id="rId55"/>
    <p:sldId id="383" r:id="rId56"/>
    <p:sldId id="384" r:id="rId57"/>
    <p:sldId id="385" r:id="rId58"/>
    <p:sldId id="386" r:id="rId59"/>
    <p:sldId id="387" r:id="rId60"/>
    <p:sldId id="388" r:id="rId61"/>
    <p:sldId id="389" r:id="rId62"/>
    <p:sldId id="390" r:id="rId63"/>
    <p:sldId id="391" r:id="rId64"/>
    <p:sldId id="392" r:id="rId65"/>
    <p:sldId id="393" r:id="rId66"/>
    <p:sldId id="394" r:id="rId67"/>
    <p:sldId id="510" r:id="rId68"/>
    <p:sldId id="511" r:id="rId69"/>
    <p:sldId id="512" r:id="rId70"/>
    <p:sldId id="395" r:id="rId71"/>
    <p:sldId id="497" r:id="rId72"/>
    <p:sldId id="397" r:id="rId73"/>
    <p:sldId id="398" r:id="rId74"/>
    <p:sldId id="452" r:id="rId75"/>
    <p:sldId id="470" r:id="rId76"/>
    <p:sldId id="471" r:id="rId77"/>
    <p:sldId id="507" r:id="rId78"/>
    <p:sldId id="508" r:id="rId79"/>
    <p:sldId id="509" r:id="rId80"/>
    <p:sldId id="472" r:id="rId81"/>
    <p:sldId id="474" r:id="rId82"/>
    <p:sldId id="475" r:id="rId83"/>
    <p:sldId id="476" r:id="rId84"/>
    <p:sldId id="477" r:id="rId85"/>
    <p:sldId id="478" r:id="rId86"/>
    <p:sldId id="479" r:id="rId87"/>
    <p:sldId id="480" r:id="rId88"/>
    <p:sldId id="481" r:id="rId89"/>
    <p:sldId id="482" r:id="rId90"/>
    <p:sldId id="483" r:id="rId91"/>
    <p:sldId id="484" r:id="rId92"/>
    <p:sldId id="485" r:id="rId93"/>
    <p:sldId id="486" r:id="rId94"/>
    <p:sldId id="487" r:id="rId95"/>
    <p:sldId id="488" r:id="rId96"/>
    <p:sldId id="489" r:id="rId97"/>
    <p:sldId id="490" r:id="rId98"/>
    <p:sldId id="491" r:id="rId99"/>
    <p:sldId id="492" r:id="rId100"/>
    <p:sldId id="493" r:id="rId101"/>
    <p:sldId id="494" r:id="rId102"/>
    <p:sldId id="513" r:id="rId103"/>
    <p:sldId id="514" r:id="rId104"/>
    <p:sldId id="453" r:id="rId105"/>
    <p:sldId id="399" r:id="rId106"/>
    <p:sldId id="400" r:id="rId107"/>
    <p:sldId id="449" r:id="rId108"/>
    <p:sldId id="401" r:id="rId109"/>
    <p:sldId id="402" r:id="rId110"/>
    <p:sldId id="451" r:id="rId111"/>
    <p:sldId id="403" r:id="rId112"/>
    <p:sldId id="498" r:id="rId113"/>
    <p:sldId id="499" r:id="rId114"/>
    <p:sldId id="501" r:id="rId115"/>
    <p:sldId id="500" r:id="rId116"/>
    <p:sldId id="502" r:id="rId117"/>
    <p:sldId id="503" r:id="rId118"/>
    <p:sldId id="504" r:id="rId119"/>
    <p:sldId id="505" r:id="rId120"/>
    <p:sldId id="506" r:id="rId121"/>
    <p:sldId id="316" r:id="rId122"/>
    <p:sldId id="351" r:id="rId123"/>
  </p:sldIdLst>
  <p:sldSz cx="9144000" cy="6858000" type="screen4x3"/>
  <p:notesSz cx="6797675" cy="9874250"/>
  <p:custDataLst>
    <p:tags r:id="rId12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5B3"/>
    <a:srgbClr val="A2BFAF"/>
    <a:srgbClr val="ACB7B2"/>
    <a:srgbClr val="AF1C63"/>
    <a:srgbClr val="6A9529"/>
    <a:srgbClr val="00A0D6"/>
    <a:srgbClr val="005B7C"/>
    <a:srgbClr val="909090"/>
    <a:srgbClr val="FFC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15" autoAdjust="0"/>
  </p:normalViewPr>
  <p:slideViewPr>
    <p:cSldViewPr snapToGrid="0">
      <p:cViewPr>
        <p:scale>
          <a:sx n="81" d="100"/>
          <a:sy n="81" d="100"/>
        </p:scale>
        <p:origin x="-1068" y="204"/>
      </p:cViewPr>
      <p:guideLst>
        <p:guide orient="horz" pos="954"/>
        <p:guide pos="549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90" d="100"/>
          <a:sy n="90" d="100"/>
        </p:scale>
        <p:origin x="-2754" y="-6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slide" Target="slides/slide111.xml"/><Relationship Id="rId126"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notesMaster" Target="notesMasters/notesMaster1.xml"/><Relationship Id="rId12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en-US"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en-US" sz="800" dirty="0" smtClean="0">
                <a:latin typeface="Arial" pitchFamily="34" charset="0"/>
                <a:cs typeface="Arial" pitchFamily="34" charset="0"/>
              </a:rPr>
              <a:t>© 2015 Capgemini. All rights reserved.</a:t>
            </a:r>
            <a:endParaRPr lang="en-US"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en-US" sz="800" smtClean="0">
                <a:latin typeface="Arial" pitchFamily="34" charset="0"/>
                <a:cs typeface="Arial" pitchFamily="34" charset="0"/>
              </a:rPr>
              <a:pPr/>
              <a:t>‹#›</a:t>
            </a:fld>
            <a:endParaRPr lang="en-US" sz="800" dirty="0">
              <a:latin typeface="Arial" pitchFamily="34" charset="0"/>
              <a:cs typeface="Arial" pitchFamily="34" charset="0"/>
            </a:endParaRPr>
          </a:p>
        </p:txBody>
      </p:sp>
    </p:spTree>
    <p:extLst>
      <p:ext uri="{BB962C8B-B14F-4D97-AF65-F5344CB8AC3E}">
        <p14:creationId xmlns:p14="http://schemas.microsoft.com/office/powerpoint/2010/main" val="3051520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9/25/2018</a:t>
            </a:fld>
            <a:endParaRPr lang="en-US" dirty="0"/>
          </a:p>
        </p:txBody>
      </p:sp>
      <p:sp>
        <p:nvSpPr>
          <p:cNvPr id="4" name="Slide Image Placeholder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3097556005"/>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8B8F98E-C4FE-4379-B825-FD600E340944}" type="slidenum">
              <a:rPr lang="en-US">
                <a:solidFill>
                  <a:prstClr val="black"/>
                </a:solidFill>
              </a:rPr>
              <a:pPr>
                <a:defRPr/>
              </a:pPr>
              <a:t>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2.bin"/><Relationship Id="rId5" Type="http://schemas.openxmlformats.org/officeDocument/2006/relationships/tags" Target="../tags/tag13.xml"/><Relationship Id="rId10" Type="http://schemas.openxmlformats.org/officeDocument/2006/relationships/image" Target="../media/image4.jpeg"/><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9.xml"/><Relationship Id="rId7" Type="http://schemas.openxmlformats.org/officeDocument/2006/relationships/oleObject" Target="../embeddings/oleObject10.bin"/><Relationship Id="rId2" Type="http://schemas.openxmlformats.org/officeDocument/2006/relationships/tags" Target="../tags/tag38.xml"/><Relationship Id="rId1" Type="http://schemas.openxmlformats.org/officeDocument/2006/relationships/vmlDrawing" Target="../drawings/vmlDrawing10.v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3.xml"/><Relationship Id="rId7" Type="http://schemas.openxmlformats.org/officeDocument/2006/relationships/oleObject" Target="../embeddings/oleObject12.bin"/><Relationship Id="rId2" Type="http://schemas.openxmlformats.org/officeDocument/2006/relationships/tags" Target="../tags/tag42.xml"/><Relationship Id="rId1" Type="http://schemas.openxmlformats.org/officeDocument/2006/relationships/vmlDrawing" Target="../drawings/vmlDrawing12.v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5.xml"/><Relationship Id="rId7" Type="http://schemas.openxmlformats.org/officeDocument/2006/relationships/image" Target="../media/image1.emf"/><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3.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3.xml"/><Relationship Id="rId4" Type="http://schemas.openxmlformats.org/officeDocument/2006/relationships/tags" Target="../tags/tag59.xml"/><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1.xml"/><Relationship Id="rId7" Type="http://schemas.openxmlformats.org/officeDocument/2006/relationships/image" Target="../media/image1.emf"/><Relationship Id="rId2" Type="http://schemas.openxmlformats.org/officeDocument/2006/relationships/tags" Target="../tags/tag70.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image" Target="../media/image14.jpeg"/><Relationship Id="rId4" Type="http://schemas.openxmlformats.org/officeDocument/2006/relationships/slideMaster" Target="../slideMasters/slideMaster4.xml"/><Relationship Id="rId9"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3.xml"/><Relationship Id="rId7" Type="http://schemas.openxmlformats.org/officeDocument/2006/relationships/image" Target="../media/image1.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image" Target="../media/image17.jpeg"/><Relationship Id="rId4" Type="http://schemas.openxmlformats.org/officeDocument/2006/relationships/slideMaster" Target="../slideMasters/slideMaster4.xml"/><Relationship Id="rId9"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5.xml"/><Relationship Id="rId7" Type="http://schemas.openxmlformats.org/officeDocument/2006/relationships/image" Target="../media/image1.emf"/><Relationship Id="rId2" Type="http://schemas.openxmlformats.org/officeDocument/2006/relationships/tags" Target="../tags/tag74.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image" Target="../media/image18.jpeg"/><Relationship Id="rId4" Type="http://schemas.openxmlformats.org/officeDocument/2006/relationships/slideMaster" Target="../slideMasters/slideMaster4.xml"/><Relationship Id="rId9"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1.emf"/><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oleObject" Target="../embeddings/oleObject21.bin"/><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tags" Target="../tags/tag80.xml"/><Relationship Id="rId11" Type="http://schemas.openxmlformats.org/officeDocument/2006/relationships/slideMaster" Target="../slideMasters/slideMaster4.xml"/><Relationship Id="rId5" Type="http://schemas.openxmlformats.org/officeDocument/2006/relationships/tags" Target="../tags/tag79.xml"/><Relationship Id="rId15" Type="http://schemas.openxmlformats.org/officeDocument/2006/relationships/oleObject" Target="../embeddings/oleObject22.bin"/><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oleObject" Target="../embeddings/oleObject24.bin"/><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13.png"/><Relationship Id="rId2" Type="http://schemas.openxmlformats.org/officeDocument/2006/relationships/tags" Target="../tags/tag85.xml"/><Relationship Id="rId1" Type="http://schemas.openxmlformats.org/officeDocument/2006/relationships/vmlDrawing" Target="../drawings/vmlDrawing22.vml"/><Relationship Id="rId6" Type="http://schemas.openxmlformats.org/officeDocument/2006/relationships/tags" Target="../tags/tag89.xml"/><Relationship Id="rId11" Type="http://schemas.openxmlformats.org/officeDocument/2006/relationships/image" Target="../media/image1.emf"/><Relationship Id="rId5" Type="http://schemas.openxmlformats.org/officeDocument/2006/relationships/tags" Target="../tags/tag88.xml"/><Relationship Id="rId10" Type="http://schemas.openxmlformats.org/officeDocument/2006/relationships/oleObject" Target="../embeddings/oleObject23.bin"/><Relationship Id="rId4" Type="http://schemas.openxmlformats.org/officeDocument/2006/relationships/tags" Target="../tags/tag87.xml"/><Relationship Id="rId9"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oleObject" Target="../embeddings/oleObject26.bin"/><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13.png"/><Relationship Id="rId2" Type="http://schemas.openxmlformats.org/officeDocument/2006/relationships/tags" Target="../tags/tag92.xml"/><Relationship Id="rId1" Type="http://schemas.openxmlformats.org/officeDocument/2006/relationships/vmlDrawing" Target="../drawings/vmlDrawing23.vml"/><Relationship Id="rId6" Type="http://schemas.openxmlformats.org/officeDocument/2006/relationships/tags" Target="../tags/tag96.xml"/><Relationship Id="rId11" Type="http://schemas.openxmlformats.org/officeDocument/2006/relationships/image" Target="../media/image1.emf"/><Relationship Id="rId5" Type="http://schemas.openxmlformats.org/officeDocument/2006/relationships/tags" Target="../tags/tag95.xml"/><Relationship Id="rId10" Type="http://schemas.openxmlformats.org/officeDocument/2006/relationships/oleObject" Target="../embeddings/oleObject25.bin"/><Relationship Id="rId4" Type="http://schemas.openxmlformats.org/officeDocument/2006/relationships/tags" Target="../tags/tag94.xml"/><Relationship Id="rId9"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oleObject" Target="../embeddings/oleObject28.bin"/><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3.png"/><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11" Type="http://schemas.openxmlformats.org/officeDocument/2006/relationships/image" Target="../media/image1.emf"/><Relationship Id="rId5" Type="http://schemas.openxmlformats.org/officeDocument/2006/relationships/tags" Target="../tags/tag102.xml"/><Relationship Id="rId10" Type="http://schemas.openxmlformats.org/officeDocument/2006/relationships/oleObject" Target="../embeddings/oleObject27.bin"/><Relationship Id="rId4" Type="http://schemas.openxmlformats.org/officeDocument/2006/relationships/tags" Target="../tags/tag101.xml"/><Relationship Id="rId9"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oleObject" Target="../embeddings/oleObject30.bin"/><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13.png"/><Relationship Id="rId2" Type="http://schemas.openxmlformats.org/officeDocument/2006/relationships/tags" Target="../tags/tag106.xml"/><Relationship Id="rId1" Type="http://schemas.openxmlformats.org/officeDocument/2006/relationships/vmlDrawing" Target="../drawings/vmlDrawing25.vml"/><Relationship Id="rId6" Type="http://schemas.openxmlformats.org/officeDocument/2006/relationships/tags" Target="../tags/tag110.xml"/><Relationship Id="rId11" Type="http://schemas.openxmlformats.org/officeDocument/2006/relationships/image" Target="../media/image1.emf"/><Relationship Id="rId5" Type="http://schemas.openxmlformats.org/officeDocument/2006/relationships/tags" Target="../tags/tag109.xml"/><Relationship Id="rId10" Type="http://schemas.openxmlformats.org/officeDocument/2006/relationships/oleObject" Target="../embeddings/oleObject29.bin"/><Relationship Id="rId4" Type="http://schemas.openxmlformats.org/officeDocument/2006/relationships/tags" Target="../tags/tag108.xml"/><Relationship Id="rId9"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oleObject" Target="../embeddings/oleObject32.bin"/><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13.png"/><Relationship Id="rId2" Type="http://schemas.openxmlformats.org/officeDocument/2006/relationships/tags" Target="../tags/tag113.xml"/><Relationship Id="rId1" Type="http://schemas.openxmlformats.org/officeDocument/2006/relationships/vmlDrawing" Target="../drawings/vmlDrawing26.vml"/><Relationship Id="rId6" Type="http://schemas.openxmlformats.org/officeDocument/2006/relationships/tags" Target="../tags/tag117.xml"/><Relationship Id="rId11" Type="http://schemas.openxmlformats.org/officeDocument/2006/relationships/image" Target="../media/image1.emf"/><Relationship Id="rId5" Type="http://schemas.openxmlformats.org/officeDocument/2006/relationships/tags" Target="../tags/tag116.xml"/><Relationship Id="rId10" Type="http://schemas.openxmlformats.org/officeDocument/2006/relationships/oleObject" Target="../embeddings/oleObject31.bin"/><Relationship Id="rId4" Type="http://schemas.openxmlformats.org/officeDocument/2006/relationships/tags" Target="../tags/tag115.xml"/><Relationship Id="rId9"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2.xml"/><Relationship Id="rId7" Type="http://schemas.openxmlformats.org/officeDocument/2006/relationships/oleObject" Target="../embeddings/oleObject5.bin"/><Relationship Id="rId2" Type="http://schemas.openxmlformats.org/officeDocument/2006/relationships/tags" Target="../tags/tag21.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6.xml"/><Relationship Id="rId7" Type="http://schemas.openxmlformats.org/officeDocument/2006/relationships/oleObject" Target="../embeddings/oleObject6.bin"/><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28.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1.emf"/><Relationship Id="rId4" Type="http://schemas.openxmlformats.org/officeDocument/2006/relationships/tags" Target="../tags/tag31.xml"/><Relationship Id="rId9"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p:custDataLst>
              <p:tags r:id="rId3"/>
            </p:custDataLst>
          </p:nvPr>
        </p:nvSpPr>
        <p:spPr bwMode="auto">
          <a:xfrm>
            <a:off x="3"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228" name="think-cell Slide" r:id="rId11" imgW="360" imgH="360" progId="">
                  <p:embed/>
                </p:oleObj>
              </mc:Choice>
              <mc:Fallback>
                <p:oleObj name="think-cell Slide" r:id="rId11" imgW="360" imgH="360" progId="">
                  <p:embed/>
                  <p:pic>
                    <p:nvPicPr>
                      <p:cNvPr id="0" name="Picture 2"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p:custDataLst>
              <p:tags r:id="rId5"/>
            </p:custDataLst>
          </p:nvPr>
        </p:nvPicPr>
        <p:blipFill>
          <a:blip r:embed="rId13" cstate="email"/>
          <a:stretch>
            <a:fillRect/>
          </a:stretch>
        </p:blipFill>
        <p:spPr bwMode="auto">
          <a:xfrm>
            <a:off x="5910040" y="6509498"/>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9"/>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6" y="4949637"/>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Break">
    <p:spTree>
      <p:nvGrpSpPr>
        <p:cNvPr id="1" name=""/>
        <p:cNvGrpSpPr/>
        <p:nvPr/>
      </p:nvGrpSpPr>
      <p:grpSpPr>
        <a:xfrm>
          <a:off x="0" y="0"/>
          <a:ext cx="0" cy="0"/>
          <a:chOff x="0" y="0"/>
          <a:chExt cx="0" cy="0"/>
        </a:xfrm>
      </p:grpSpPr>
      <p:pic>
        <p:nvPicPr>
          <p:cNvPr id="6" name="Image 5" descr="shutterstock_111035876.jpg"/>
          <p:cNvPicPr>
            <a:picLocks noChangeAspect="1"/>
          </p:cNvPicPr>
          <p:nvPr/>
        </p:nvPicPr>
        <p:blipFill>
          <a:blip r:embed="rId6" cstate="print"/>
          <a:srcRect t="17534"/>
          <a:stretch>
            <a:fillRect/>
          </a:stretch>
        </p:blipFill>
        <p:spPr>
          <a:xfrm>
            <a:off x="0" y="0"/>
            <a:ext cx="9144000" cy="5171041"/>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293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p:custDataLst>
              <p:tags r:id="rId3"/>
            </p:custDataLst>
          </p:nvPr>
        </p:nvSpPr>
        <p:spPr bwMode="auto">
          <a:xfrm flipV="1">
            <a:off x="-1085" y="3384916"/>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882393"/>
            <a:ext cx="9144000" cy="1362097"/>
          </a:xfrm>
          <a:prstGeom prst="rect">
            <a:avLst/>
          </a:prstGeom>
        </p:spPr>
        <p:txBody>
          <a:bodyPr vert="horz" lIns="826470" tIns="33059" rIns="66118" bIns="33059" rtlCol="0" anchor="t"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extLst>
      <p:ext uri="{BB962C8B-B14F-4D97-AF65-F5344CB8AC3E}">
        <p14:creationId xmlns:p14="http://schemas.microsoft.com/office/powerpoint/2010/main" val="582828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6" name="Image 5" descr="shutterstock_111035876.jpg"/>
          <p:cNvPicPr>
            <a:picLocks noChangeAspect="1"/>
          </p:cNvPicPr>
          <p:nvPr userDrawn="1"/>
        </p:nvPicPr>
        <p:blipFill>
          <a:blip r:embed="rId6" cstate="print"/>
          <a:srcRect t="17534"/>
          <a:stretch>
            <a:fillRect/>
          </a:stretch>
        </p:blipFill>
        <p:spPr>
          <a:xfrm>
            <a:off x="0" y="0"/>
            <a:ext cx="9144000" cy="5171041"/>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7660" name="think-cell Slide" r:id="rId7" imgW="360" imgH="360" progId="">
                  <p:embed/>
                </p:oleObj>
              </mc:Choice>
              <mc:Fallback>
                <p:oleObj name="think-cell Slide" r:id="rId7" imgW="360" imgH="360" progId="">
                  <p:embed/>
                  <p:pic>
                    <p:nvPicPr>
                      <p:cNvPr id="0" name="Object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085" y="3384916"/>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882393"/>
            <a:ext cx="9144000" cy="1362097"/>
          </a:xfrm>
          <a:prstGeom prst="rect">
            <a:avLst/>
          </a:prstGeom>
        </p:spPr>
        <p:txBody>
          <a:bodyPr vert="horz" lIns="826470" tIns="33059" rIns="66118" bIns="33059" rtlCol="0" anchor="t"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2" y="1"/>
          <a:ext cx="135749" cy="143985"/>
        </p:xfrm>
        <a:graphic>
          <a:graphicData uri="http://schemas.openxmlformats.org/presentationml/2006/ole">
            <mc:AlternateContent xmlns:mc="http://schemas.openxmlformats.org/markup-compatibility/2006">
              <mc:Choice xmlns:v="urn:schemas-microsoft-com:vml" Requires="v">
                <p:oleObj spid="_x0000_s154828" name="think-cell Slide" r:id="rId6" imgW="360" imgH="360" progId="">
                  <p:embed/>
                </p:oleObj>
              </mc:Choice>
              <mc:Fallback>
                <p:oleObj name="think-cell Slide" r:id="rId6" imgW="360" imgH="360" progId="">
                  <p:embed/>
                  <p:pic>
                    <p:nvPicPr>
                      <p:cNvPr id="0" name="Picture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custDataLst>
              <p:tags r:id="rId3"/>
            </p:custDataLst>
          </p:nvPr>
        </p:nvSpPr>
        <p:spPr>
          <a:xfrm>
            <a:off x="4527502" y="6410445"/>
            <a:ext cx="4045000"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2015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 Rightshore</a:t>
            </a:r>
            <a:r>
              <a:rPr lang="en-US" sz="600" b="0" baseline="30000" dirty="0" smtClean="0">
                <a:solidFill>
                  <a:schemeClr val="bg1"/>
                </a:solidFill>
                <a:latin typeface="Arial" pitchFamily="34" charset="0"/>
                <a:cs typeface="Arial" pitchFamily="34" charset="0"/>
              </a:rPr>
              <a:t>®  </a:t>
            </a:r>
            <a:r>
              <a:rPr lang="en-US" sz="600" b="0" baseline="0" dirty="0" smtClean="0">
                <a:solidFill>
                  <a:schemeClr val="bg1"/>
                </a:solidFill>
                <a:latin typeface="Arial" pitchFamily="34" charset="0"/>
                <a:cs typeface="Arial" pitchFamily="34" charset="0"/>
              </a:rPr>
              <a:t>is a trademark belonging to Capgemini.</a:t>
            </a:r>
            <a:endParaRPr lang="en-US" sz="600" b="0" kern="0" noProof="1" smtClean="0">
              <a:solidFill>
                <a:schemeClr val="bg1"/>
              </a:solidFill>
              <a:latin typeface="Arial" pitchFamily="34" charset="0"/>
              <a:cs typeface="Arial" pitchFamily="34" charset="0"/>
            </a:endParaRPr>
          </a:p>
        </p:txBody>
      </p:sp>
      <p:sp>
        <p:nvSpPr>
          <p:cNvPr id="8" name="Rectangle 9"/>
          <p:cNvSpPr>
            <a:spLocks noChangeArrowheads="1"/>
          </p:cNvSpPr>
          <p:nvPr userDrawn="1">
            <p:custDataLst>
              <p:tags r:id="rId4"/>
            </p:custDataLst>
          </p:nvPr>
        </p:nvSpPr>
        <p:spPr bwMode="gray">
          <a:xfrm>
            <a:off x="1021004" y="3725503"/>
            <a:ext cx="3932160" cy="2449389"/>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l"/>
            <a:r>
              <a:rPr lang="en-IN" sz="1000" dirty="0" smtClean="0">
                <a:solidFill>
                  <a:schemeClr val="bg1"/>
                </a:solidFill>
                <a:latin typeface="Arial" pitchFamily="34" charset="0"/>
                <a:cs typeface="Arial" pitchFamily="34" charset="0"/>
              </a:rPr>
              <a:t>With 180,000 people in over 40 countries, Capgemini is one of the world's foremost providers of consulting, technology and outsourcing services. The Group reported 2014 global revenues of  EUR 10.573 billion.</a:t>
            </a:r>
          </a:p>
          <a:p>
            <a:pPr marL="0" indent="0" algn="l">
              <a:spcBef>
                <a:spcPts val="600"/>
              </a:spcBef>
            </a:pPr>
            <a:r>
              <a:rPr lang="en-IN" sz="1000" dirty="0" smtClean="0">
                <a:solidFill>
                  <a:schemeClr val="bg1"/>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t>
            </a:r>
          </a:p>
          <a:p>
            <a:pPr marL="0" indent="0" algn="l">
              <a:spcBef>
                <a:spcPts val="600"/>
              </a:spcBef>
            </a:pPr>
            <a:r>
              <a:rPr lang="en-IN" sz="1000" dirty="0" smtClean="0">
                <a:solidFill>
                  <a:schemeClr val="bg1"/>
                </a:solidFill>
                <a:latin typeface="Arial" pitchFamily="34" charset="0"/>
                <a:cs typeface="Arial" pitchFamily="34" charset="0"/>
              </a:rPr>
              <a:t>A deeply multicultural organization, Capgemini has developed its own way of working, the Collaborative Business Experience</a:t>
            </a:r>
            <a:r>
              <a:rPr lang="en-US" sz="1000" baseline="30000" dirty="0" smtClean="0">
                <a:solidFill>
                  <a:schemeClr val="bg1"/>
                </a:solidFill>
                <a:latin typeface="Arial" pitchFamily="34" charset="0"/>
                <a:cs typeface="Arial" pitchFamily="34" charset="0"/>
              </a:rPr>
              <a:t>TM</a:t>
            </a:r>
            <a:r>
              <a:rPr lang="en-IN" sz="1000" dirty="0" smtClean="0">
                <a:solidFill>
                  <a:schemeClr val="bg1"/>
                </a:solidFill>
                <a:latin typeface="Arial" pitchFamily="34" charset="0"/>
                <a:cs typeface="Arial" pitchFamily="34" charset="0"/>
              </a:rPr>
              <a:t>, and draws on Rightshore</a:t>
            </a:r>
            <a:r>
              <a:rPr lang="en-US" sz="1000" b="1" baseline="30000" dirty="0" smtClean="0">
                <a:solidFill>
                  <a:schemeClr val="bg1"/>
                </a:solidFill>
                <a:latin typeface="Arial" pitchFamily="34" charset="0"/>
                <a:cs typeface="Arial" pitchFamily="34" charset="0"/>
              </a:rPr>
              <a:t>®</a:t>
            </a:r>
            <a:r>
              <a:rPr lang="en-IN" sz="1000" dirty="0" smtClean="0">
                <a:solidFill>
                  <a:schemeClr val="bg1"/>
                </a:solidFill>
                <a:latin typeface="Arial" pitchFamily="34" charset="0"/>
                <a:cs typeface="Arial" pitchFamily="34" charset="0"/>
              </a:rPr>
              <a:t>, its worldwide delivery model.</a:t>
            </a:r>
            <a:endParaRPr lang="en-US" sz="1000" dirty="0">
              <a:solidFill>
                <a:schemeClr val="bg1"/>
              </a:solidFill>
              <a:latin typeface="Arial" pitchFamily="34" charset="0"/>
              <a:cs typeface="Arial" pitchFamily="34" charset="0"/>
            </a:endParaRPr>
          </a:p>
        </p:txBody>
      </p:sp>
      <p:pic>
        <p:nvPicPr>
          <p:cNvPr id="9" name="Image 10" descr="ppt_Label_CBE.png"/>
          <p:cNvPicPr>
            <a:picLocks noChangeAspect="1"/>
          </p:cNvPicPr>
          <p:nvPr userDrawn="1"/>
        </p:nvPicPr>
        <p:blipFill>
          <a:blip r:embed="rId8" cstate="email"/>
          <a:stretch>
            <a:fillRect/>
          </a:stretch>
        </p:blipFill>
        <p:spPr>
          <a:xfrm>
            <a:off x="742273" y="3490961"/>
            <a:ext cx="571500" cy="571500"/>
          </a:xfrm>
          <a:prstGeom prst="rect">
            <a:avLst/>
          </a:prstGeom>
          <a:noFill/>
          <a:ln>
            <a:noFill/>
          </a:ln>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 y="1"/>
          <a:ext cx="135749" cy="143985"/>
        </p:xfrm>
        <a:graphic>
          <a:graphicData uri="http://schemas.openxmlformats.org/presentationml/2006/ole">
            <mc:AlternateContent xmlns:mc="http://schemas.openxmlformats.org/markup-compatibility/2006">
              <mc:Choice xmlns:v="urn:schemas-microsoft-com:vml" Requires="v">
                <p:oleObj spid="_x0000_s155852" name="think-cell Slide" r:id="rId6" imgW="360" imgH="360" progId="">
                  <p:embed/>
                </p:oleObj>
              </mc:Choice>
              <mc:Fallback>
                <p:oleObj name="think-cell Slide" r:id="rId6" imgW="360" imgH="360" progId="">
                  <p:embed/>
                  <p:pic>
                    <p:nvPicPr>
                      <p:cNvPr id="0" name="Picture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custDataLst>
              <p:tags r:id="rId3"/>
            </p:custDataLst>
          </p:nvPr>
        </p:nvSpPr>
        <p:spPr>
          <a:xfrm>
            <a:off x="4527502" y="6410445"/>
            <a:ext cx="4045000"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2015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 Rightshore</a:t>
            </a:r>
            <a:r>
              <a:rPr lang="en-US" sz="600" b="0" baseline="30000" dirty="0" smtClean="0">
                <a:solidFill>
                  <a:schemeClr val="bg1"/>
                </a:solidFill>
                <a:latin typeface="Arial" pitchFamily="34" charset="0"/>
                <a:cs typeface="Arial" pitchFamily="34" charset="0"/>
              </a:rPr>
              <a:t>®  </a:t>
            </a:r>
            <a:r>
              <a:rPr lang="en-US" sz="600" b="0" baseline="0" dirty="0" smtClean="0">
                <a:solidFill>
                  <a:schemeClr val="bg1"/>
                </a:solidFill>
                <a:latin typeface="Arial" pitchFamily="34" charset="0"/>
                <a:cs typeface="Arial" pitchFamily="34" charset="0"/>
              </a:rPr>
              <a:t>is a trademark belonging to Capgemini.</a:t>
            </a:r>
            <a:endParaRPr lang="en-US" sz="600" b="0" kern="0" noProof="1" smtClean="0">
              <a:solidFill>
                <a:schemeClr val="bg1"/>
              </a:solidFill>
              <a:latin typeface="Arial" pitchFamily="34" charset="0"/>
              <a:cs typeface="Arial" pitchFamily="34" charset="0"/>
            </a:endParaRPr>
          </a:p>
        </p:txBody>
      </p:sp>
      <p:sp>
        <p:nvSpPr>
          <p:cNvPr id="10" name="Rectangle 9"/>
          <p:cNvSpPr>
            <a:spLocks noChangeArrowheads="1"/>
          </p:cNvSpPr>
          <p:nvPr userDrawn="1">
            <p:custDataLst>
              <p:tags r:id="rId4"/>
            </p:custDataLst>
          </p:nvPr>
        </p:nvSpPr>
        <p:spPr bwMode="gray">
          <a:xfrm>
            <a:off x="1021004" y="3725503"/>
            <a:ext cx="3932160" cy="2449389"/>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l"/>
            <a:r>
              <a:rPr lang="en-IN" sz="1000" dirty="0" smtClean="0">
                <a:solidFill>
                  <a:schemeClr val="bg1"/>
                </a:solidFill>
                <a:latin typeface="Arial" pitchFamily="34" charset="0"/>
                <a:cs typeface="Arial" pitchFamily="34" charset="0"/>
              </a:rPr>
              <a:t>With 180,000 people in over 40 countries, Capgemini is one of the world's foremost providers of consulting, technology and outsourcing services. The Group reported 2014 global revenues of  EUR 10.573 billion.</a:t>
            </a:r>
          </a:p>
          <a:p>
            <a:pPr marL="0" indent="0" algn="l">
              <a:spcBef>
                <a:spcPts val="600"/>
              </a:spcBef>
            </a:pPr>
            <a:r>
              <a:rPr lang="en-IN" sz="1000" dirty="0" smtClean="0">
                <a:solidFill>
                  <a:schemeClr val="bg1"/>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t>
            </a:r>
          </a:p>
          <a:p>
            <a:pPr marL="0" indent="0" algn="l">
              <a:spcBef>
                <a:spcPts val="600"/>
              </a:spcBef>
            </a:pPr>
            <a:r>
              <a:rPr lang="en-IN" sz="1000" dirty="0" smtClean="0">
                <a:solidFill>
                  <a:schemeClr val="bg1"/>
                </a:solidFill>
                <a:latin typeface="Arial" pitchFamily="34" charset="0"/>
                <a:cs typeface="Arial" pitchFamily="34" charset="0"/>
              </a:rPr>
              <a:t>A deeply multicultural organization, Capgemini has developed its own way of working, the Collaborative Business Experience</a:t>
            </a:r>
            <a:r>
              <a:rPr lang="en-US" sz="1000" baseline="30000" dirty="0" smtClean="0">
                <a:solidFill>
                  <a:schemeClr val="bg1"/>
                </a:solidFill>
                <a:latin typeface="Arial" pitchFamily="34" charset="0"/>
                <a:cs typeface="Arial" pitchFamily="34" charset="0"/>
              </a:rPr>
              <a:t>TM</a:t>
            </a:r>
            <a:r>
              <a:rPr lang="en-IN" sz="1000" dirty="0" smtClean="0">
                <a:solidFill>
                  <a:schemeClr val="bg1"/>
                </a:solidFill>
                <a:latin typeface="Arial" pitchFamily="34" charset="0"/>
                <a:cs typeface="Arial" pitchFamily="34" charset="0"/>
              </a:rPr>
              <a:t>, and draws on Rightshore</a:t>
            </a:r>
            <a:r>
              <a:rPr lang="en-US" sz="1000" b="1" baseline="30000" dirty="0" smtClean="0">
                <a:solidFill>
                  <a:schemeClr val="bg1"/>
                </a:solidFill>
                <a:latin typeface="Arial" pitchFamily="34" charset="0"/>
                <a:cs typeface="Arial" pitchFamily="34" charset="0"/>
              </a:rPr>
              <a:t>®</a:t>
            </a:r>
            <a:r>
              <a:rPr lang="en-IN" sz="1000" dirty="0" smtClean="0">
                <a:solidFill>
                  <a:schemeClr val="bg1"/>
                </a:solidFill>
                <a:latin typeface="Arial" pitchFamily="34" charset="0"/>
                <a:cs typeface="Arial" pitchFamily="34" charset="0"/>
              </a:rPr>
              <a:t>, its worldwide delivery model.</a:t>
            </a:r>
            <a:endParaRPr lang="en-US" sz="1000" dirty="0">
              <a:solidFill>
                <a:schemeClr val="bg1"/>
              </a:solidFill>
              <a:latin typeface="Arial" pitchFamily="34" charset="0"/>
              <a:cs typeface="Arial" pitchFamily="34" charset="0"/>
            </a:endParaRPr>
          </a:p>
        </p:txBody>
      </p:sp>
      <p:pic>
        <p:nvPicPr>
          <p:cNvPr id="11" name="Image 10" descr="ppt_Label_CBE.png"/>
          <p:cNvPicPr>
            <a:picLocks noChangeAspect="1"/>
          </p:cNvPicPr>
          <p:nvPr userDrawn="1"/>
        </p:nvPicPr>
        <p:blipFill>
          <a:blip r:embed="rId8" cstate="email"/>
          <a:stretch>
            <a:fillRect/>
          </a:stretch>
        </p:blipFill>
        <p:spPr>
          <a:xfrm>
            <a:off x="742273" y="3490961"/>
            <a:ext cx="571500" cy="571500"/>
          </a:xfrm>
          <a:prstGeom prst="rect">
            <a:avLst/>
          </a:prstGeom>
          <a:noFill/>
          <a:ln>
            <a:noFill/>
          </a:ln>
        </p:spPr>
      </p:pic>
      <p:pic>
        <p:nvPicPr>
          <p:cNvPr id="8" name="Image 7" descr="Locations_Map_2014.png"/>
          <p:cNvPicPr>
            <a:picLocks noChangeAspect="1"/>
          </p:cNvPicPr>
          <p:nvPr userDrawn="1"/>
        </p:nvPicPr>
        <p:blipFill>
          <a:blip r:embed="rId9" cstate="print"/>
          <a:stretch>
            <a:fillRect/>
          </a:stretch>
        </p:blipFill>
        <p:spPr>
          <a:xfrm>
            <a:off x="5042448" y="3376052"/>
            <a:ext cx="3677432" cy="1767448"/>
          </a:xfrm>
          <a:prstGeom prst="rect">
            <a:avLst/>
          </a:prstGeom>
          <a:noFill/>
          <a:ln>
            <a:noFill/>
          </a:ln>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0251"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custDataLst>
              <p:tags r:id="rId3"/>
            </p:custDataLst>
          </p:nvPr>
        </p:nvSpPr>
        <p:spPr>
          <a:xfrm>
            <a:off x="4527502" y="6410445"/>
            <a:ext cx="4045000"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2015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a:t>
            </a:r>
            <a:r>
              <a:rPr lang="en-US" sz="600" b="0" baseline="0" dirty="0" smtClean="0">
                <a:solidFill>
                  <a:schemeClr val="bg1"/>
                </a:solidFill>
                <a:latin typeface="Arial" pitchFamily="34" charset="0"/>
                <a:cs typeface="Arial" pitchFamily="34" charset="0"/>
              </a:rPr>
              <a:t>.</a:t>
            </a:r>
            <a:endParaRPr lang="en-US" sz="600" b="0" kern="0" noProof="1"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5"/>
          <p:cNvPicPr>
            <a:picLocks noChangeAspect="1"/>
          </p:cNvPicPr>
          <p:nvPr userDrawn="1"/>
        </p:nvPicPr>
        <p:blipFill>
          <a:blip r:embed="rId5">
            <a:extLst>
              <a:ext uri="{28A0092B-C50C-407E-A947-70E740481C1C}">
                <a14:useLocalDpi xmlns:a14="http://schemas.microsoft.com/office/drawing/2010/main" val="0"/>
              </a:ext>
            </a:extLst>
          </a:blip>
          <a:srcRect r="2412"/>
          <a:stretch>
            <a:fillRect/>
          </a:stretch>
        </p:blipFill>
        <p:spPr bwMode="auto">
          <a:xfrm>
            <a:off x="-1466" y="1341438"/>
            <a:ext cx="9145466" cy="551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rot="10800000">
            <a:off x="3" y="5381625"/>
            <a:ext cx="5442438" cy="1473200"/>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anchor="ctr"/>
          <a:lstStyle/>
          <a:p>
            <a:pPr algn="ctr">
              <a:defRPr/>
            </a:pPr>
            <a:endParaRPr lang="en-US" sz="2268" dirty="0">
              <a:solidFill>
                <a:srgbClr val="909090">
                  <a:lumMod val="50000"/>
                </a:srgbClr>
              </a:solidFill>
            </a:endParaRPr>
          </a:p>
        </p:txBody>
      </p:sp>
      <p:sp>
        <p:nvSpPr>
          <p:cNvPr id="6" name="Rectangle 7"/>
          <p:cNvSpPr>
            <a:spLocks/>
          </p:cNvSpPr>
          <p:nvPr userDrawn="1">
            <p:custDataLst>
              <p:tags r:id="rId2"/>
            </p:custDataLst>
          </p:nvPr>
        </p:nvSpPr>
        <p:spPr bwMode="auto">
          <a:xfrm>
            <a:off x="-1466" y="1"/>
            <a:ext cx="9145466" cy="2682875"/>
          </a:xfrm>
          <a:custGeom>
            <a:avLst/>
            <a:gdLst>
              <a:gd name="T0" fmla="*/ 1807 w 10562585"/>
              <a:gd name="T1" fmla="*/ 0 h 2958168"/>
              <a:gd name="T2" fmla="*/ 8716503 w 10562585"/>
              <a:gd name="T3" fmla="*/ 0 h 2958168"/>
              <a:gd name="T4" fmla="*/ 8715748 w 10562585"/>
              <a:gd name="T5" fmla="*/ 1101333 h 2958168"/>
              <a:gd name="T6" fmla="*/ 7665548 w 10562585"/>
              <a:gd name="T7" fmla="*/ 1606193 h 2958168"/>
              <a:gd name="T8" fmla="*/ 1912599 w 10562585"/>
              <a:gd name="T9" fmla="*/ 1610974 h 2958168"/>
              <a:gd name="T10" fmla="*/ 974546 w 10562585"/>
              <a:gd name="T11" fmla="*/ 2206762 h 2958168"/>
              <a:gd name="T12" fmla="*/ 0 w 10562585"/>
              <a:gd name="T13" fmla="*/ 1621830 h 2958168"/>
              <a:gd name="T14" fmla="*/ 1807 w 10562585"/>
              <a:gd name="T15" fmla="*/ 0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p:spPr>
        <p:txBody>
          <a:bodyPr lIns="33059" tIns="42976" rIns="33059" bIns="42976" anchor="ctr"/>
          <a:lstStyle/>
          <a:p>
            <a:pPr defTabSz="957263" fontAlgn="base">
              <a:spcBef>
                <a:spcPct val="0"/>
              </a:spcBef>
              <a:spcAft>
                <a:spcPct val="0"/>
              </a:spcAft>
              <a:defRPr/>
            </a:pPr>
            <a:endParaRPr lang="en-US" dirty="0">
              <a:solidFill>
                <a:srgbClr val="263147"/>
              </a:solidFill>
              <a:cs typeface="Arial" pitchFamily="34" charset="0"/>
            </a:endParaRPr>
          </a:p>
        </p:txBody>
      </p:sp>
      <p:graphicFrame>
        <p:nvGraphicFramePr>
          <p:cNvPr id="7" name="Object 47"/>
          <p:cNvGraphicFramePr>
            <a:graphicFrameLocks noChangeAspect="1"/>
          </p:cNvGraphicFramePr>
          <p:nvPr>
            <p:custDataLst>
              <p:tags r:id="rId3"/>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167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26" descr="D:\Users\bkp\My Work\TEMPLATES\LOGO Library\Capgemini_Logo_Set\Capgemini Logo Set\ppt\Logo_Capgemini_RGB.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8135" y="633413"/>
            <a:ext cx="2700703"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D:\Users\bkp\My Work\TEMPLATES\LOGO Library\Capgemini_Logo_Set\Slogan_PMRC_cmyk_Capgemini.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826372" y="822328"/>
            <a:ext cx="2700704"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22387" y="5534030"/>
            <a:ext cx="4363915" cy="724977"/>
          </a:xfrm>
          <a:effectLst>
            <a:outerShdw blurRad="12700" dist="12700" dir="2700000" sx="133000" sy="133000" algn="tl" rotWithShape="0">
              <a:schemeClr val="bg1">
                <a:alpha val="80000"/>
              </a:schemeClr>
            </a:outerShdw>
          </a:effectLst>
        </p:spPr>
        <p:txBody>
          <a:bodyPr lIns="0" rIns="33059"/>
          <a:lstStyle>
            <a:lvl1pPr algn="l">
              <a:lnSpc>
                <a:spcPct val="100000"/>
              </a:lnSpc>
              <a:defRPr sz="2800" b="0">
                <a:solidFill>
                  <a:schemeClr val="tx1"/>
                </a:solidFill>
                <a:effectLst/>
                <a:latin typeface="Arial Narrow"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22386" y="6267450"/>
            <a:ext cx="5410201" cy="381000"/>
          </a:xfrm>
          <a:effectLst>
            <a:outerShdw blurRad="12700" dist="12700" dir="2700000" sx="133000" sy="133000" algn="tl" rotWithShape="0">
              <a:schemeClr val="bg1">
                <a:alpha val="80000"/>
              </a:schemeClr>
            </a:outerShdw>
          </a:effectLst>
        </p:spPr>
        <p:txBody>
          <a:bodyPr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798653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pic>
        <p:nvPicPr>
          <p:cNvPr id="4" name="Image 5"/>
          <p:cNvPicPr>
            <a:picLocks noChangeAspect="1"/>
          </p:cNvPicPr>
          <p:nvPr userDrawn="1"/>
        </p:nvPicPr>
        <p:blipFill>
          <a:blip r:embed="rId5">
            <a:extLst>
              <a:ext uri="{28A0092B-C50C-407E-A947-70E740481C1C}">
                <a14:useLocalDpi xmlns:a14="http://schemas.microsoft.com/office/drawing/2010/main" val="0"/>
              </a:ext>
            </a:extLst>
          </a:blip>
          <a:srcRect t="1404"/>
          <a:stretch>
            <a:fillRect/>
          </a:stretch>
        </p:blipFill>
        <p:spPr bwMode="auto">
          <a:xfrm>
            <a:off x="-1466" y="79380"/>
            <a:ext cx="9145466" cy="677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p:cNvSpPr>
          <p:nvPr userDrawn="1">
            <p:custDataLst>
              <p:tags r:id="rId2"/>
            </p:custDataLst>
          </p:nvPr>
        </p:nvSpPr>
        <p:spPr bwMode="auto">
          <a:xfrm>
            <a:off x="-1466" y="1"/>
            <a:ext cx="9145466" cy="2682875"/>
          </a:xfrm>
          <a:custGeom>
            <a:avLst/>
            <a:gdLst>
              <a:gd name="T0" fmla="*/ 1807 w 10562585"/>
              <a:gd name="T1" fmla="*/ 0 h 2958168"/>
              <a:gd name="T2" fmla="*/ 8716503 w 10562585"/>
              <a:gd name="T3" fmla="*/ 0 h 2958168"/>
              <a:gd name="T4" fmla="*/ 8715748 w 10562585"/>
              <a:gd name="T5" fmla="*/ 1101333 h 2958168"/>
              <a:gd name="T6" fmla="*/ 7665548 w 10562585"/>
              <a:gd name="T7" fmla="*/ 1606193 h 2958168"/>
              <a:gd name="T8" fmla="*/ 1912599 w 10562585"/>
              <a:gd name="T9" fmla="*/ 1610974 h 2958168"/>
              <a:gd name="T10" fmla="*/ 974546 w 10562585"/>
              <a:gd name="T11" fmla="*/ 2206762 h 2958168"/>
              <a:gd name="T12" fmla="*/ 0 w 10562585"/>
              <a:gd name="T13" fmla="*/ 1621830 h 2958168"/>
              <a:gd name="T14" fmla="*/ 1807 w 10562585"/>
              <a:gd name="T15" fmla="*/ 0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p:spPr>
        <p:txBody>
          <a:bodyPr lIns="33059" tIns="42976" rIns="33059" bIns="42976" anchor="ctr"/>
          <a:lstStyle/>
          <a:p>
            <a:pPr defTabSz="957263" fontAlgn="base">
              <a:spcBef>
                <a:spcPct val="0"/>
              </a:spcBef>
              <a:spcAft>
                <a:spcPct val="0"/>
              </a:spcAft>
              <a:defRPr/>
            </a:pPr>
            <a:endParaRPr lang="en-US" dirty="0">
              <a:solidFill>
                <a:srgbClr val="263147"/>
              </a:solidFill>
              <a:cs typeface="Arial" pitchFamily="34" charset="0"/>
            </a:endParaRPr>
          </a:p>
        </p:txBody>
      </p:sp>
      <p:graphicFrame>
        <p:nvGraphicFramePr>
          <p:cNvPr id="6" name="Object 25"/>
          <p:cNvGraphicFramePr>
            <a:graphicFrameLocks noChangeAspect="1"/>
          </p:cNvGraphicFramePr>
          <p:nvPr>
            <p:custDataLst>
              <p:tags r:id="rId3"/>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269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26" descr="D:\Users\bkp\My Work\TEMPLATES\LOGO Library\Capgemini_Logo_Set\Capgemini Logo Set\ppt\Logo_Capgemini_RGB.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8135" y="633413"/>
            <a:ext cx="2700703"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0" descr="D:\Users\bkp\My Work\TEMPLATES\LOGO Library\Capgemini_Logo_Set\Slogan_PMRC_cmyk_Capgemini.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826372" y="822328"/>
            <a:ext cx="2700704"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1054" y="3008828"/>
            <a:ext cx="4257891" cy="724977"/>
          </a:xfrm>
          <a:effectLst>
            <a:outerShdw blurRad="25400" dist="12700" dir="2700000" algn="tl" rotWithShape="0">
              <a:prstClr val="black">
                <a:alpha val="40000"/>
              </a:prstClr>
            </a:outerShdw>
          </a:effectLst>
        </p:spPr>
        <p:txBody>
          <a:bodyPr lIns="0" rIns="0"/>
          <a:lstStyle>
            <a:lvl1pPr algn="r">
              <a:lnSpc>
                <a:spcPct val="100000"/>
              </a:lnSpc>
              <a:defRPr sz="2800" b="0">
                <a:solidFill>
                  <a:schemeClr val="bg1"/>
                </a:solidFill>
                <a:effectLst/>
                <a:latin typeface="Arial Narrow"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994031" y="3733800"/>
            <a:ext cx="3834912" cy="381000"/>
          </a:xfrm>
          <a:effectLst>
            <a:outerShdw blurRad="12700" dist="12700" dir="2700000" sx="133000" sy="133000" algn="tl" rotWithShape="0">
              <a:schemeClr val="bg1">
                <a:alpha val="80000"/>
              </a:schemeClr>
            </a:outerShdw>
          </a:effectLst>
        </p:spPr>
        <p:txBody>
          <a:bodyPr rIns="0" anchor="ctr"/>
          <a:lstStyle>
            <a:lvl1pPr marL="0" indent="0" algn="r">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1792724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pic>
        <p:nvPicPr>
          <p:cNvPr id="4" name="Image 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331913"/>
            <a:ext cx="914400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rot="10800000">
            <a:off x="3" y="5381625"/>
            <a:ext cx="5442438" cy="1473200"/>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anchor="ctr"/>
          <a:lstStyle/>
          <a:p>
            <a:pPr algn="ctr">
              <a:defRPr/>
            </a:pPr>
            <a:endParaRPr lang="en-US" sz="2268" dirty="0">
              <a:solidFill>
                <a:srgbClr val="909090">
                  <a:lumMod val="50000"/>
                </a:srgbClr>
              </a:solidFill>
            </a:endParaRPr>
          </a:p>
        </p:txBody>
      </p:sp>
      <p:sp>
        <p:nvSpPr>
          <p:cNvPr id="6" name="Rectangle 7"/>
          <p:cNvSpPr>
            <a:spLocks/>
          </p:cNvSpPr>
          <p:nvPr userDrawn="1">
            <p:custDataLst>
              <p:tags r:id="rId2"/>
            </p:custDataLst>
          </p:nvPr>
        </p:nvSpPr>
        <p:spPr bwMode="auto">
          <a:xfrm>
            <a:off x="-1466" y="1"/>
            <a:ext cx="9145466" cy="2682875"/>
          </a:xfrm>
          <a:custGeom>
            <a:avLst/>
            <a:gdLst>
              <a:gd name="T0" fmla="*/ 1807 w 10562585"/>
              <a:gd name="T1" fmla="*/ 0 h 2958168"/>
              <a:gd name="T2" fmla="*/ 8716503 w 10562585"/>
              <a:gd name="T3" fmla="*/ 0 h 2958168"/>
              <a:gd name="T4" fmla="*/ 8715748 w 10562585"/>
              <a:gd name="T5" fmla="*/ 1101333 h 2958168"/>
              <a:gd name="T6" fmla="*/ 7665548 w 10562585"/>
              <a:gd name="T7" fmla="*/ 1606193 h 2958168"/>
              <a:gd name="T8" fmla="*/ 1912599 w 10562585"/>
              <a:gd name="T9" fmla="*/ 1610974 h 2958168"/>
              <a:gd name="T10" fmla="*/ 974546 w 10562585"/>
              <a:gd name="T11" fmla="*/ 2206762 h 2958168"/>
              <a:gd name="T12" fmla="*/ 0 w 10562585"/>
              <a:gd name="T13" fmla="*/ 1621830 h 2958168"/>
              <a:gd name="T14" fmla="*/ 1807 w 10562585"/>
              <a:gd name="T15" fmla="*/ 0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p:spPr>
        <p:txBody>
          <a:bodyPr lIns="33059" tIns="42976" rIns="33059" bIns="42976" anchor="ctr"/>
          <a:lstStyle/>
          <a:p>
            <a:pPr defTabSz="957263" fontAlgn="base">
              <a:spcBef>
                <a:spcPct val="0"/>
              </a:spcBef>
              <a:spcAft>
                <a:spcPct val="0"/>
              </a:spcAft>
              <a:defRPr/>
            </a:pPr>
            <a:endParaRPr lang="en-US" dirty="0">
              <a:solidFill>
                <a:srgbClr val="263147"/>
              </a:solidFill>
              <a:cs typeface="Arial" pitchFamily="34" charset="0"/>
            </a:endParaRPr>
          </a:p>
        </p:txBody>
      </p:sp>
      <p:graphicFrame>
        <p:nvGraphicFramePr>
          <p:cNvPr id="7" name="Object 27"/>
          <p:cNvGraphicFramePr>
            <a:graphicFrameLocks noChangeAspect="1"/>
          </p:cNvGraphicFramePr>
          <p:nvPr>
            <p:custDataLst>
              <p:tags r:id="rId3"/>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37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26" descr="D:\Users\bkp\My Work\TEMPLATES\LOGO Library\Capgemini_Logo_Set\Capgemini Logo Set\ppt\Logo_Capgemini_RGB.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8135" y="633413"/>
            <a:ext cx="2700703"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D:\Users\bkp\My Work\TEMPLATES\LOGO Library\Capgemini_Logo_Set\Slogan_PMRC_cmyk_Capgemini.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826372" y="822328"/>
            <a:ext cx="2700704"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22387" y="5534030"/>
            <a:ext cx="4363915" cy="724977"/>
          </a:xfrm>
          <a:effectLst>
            <a:outerShdw blurRad="12700" dist="12700" dir="2700000" sx="133000" sy="133000" algn="tl" rotWithShape="0">
              <a:schemeClr val="bg1">
                <a:alpha val="80000"/>
              </a:schemeClr>
            </a:outerShdw>
          </a:effectLst>
        </p:spPr>
        <p:txBody>
          <a:bodyPr lIns="0" rIns="33059"/>
          <a:lstStyle>
            <a:lvl1pPr algn="l">
              <a:lnSpc>
                <a:spcPct val="100000"/>
              </a:lnSpc>
              <a:defRPr sz="2800" b="0">
                <a:solidFill>
                  <a:schemeClr val="tx1"/>
                </a:solidFill>
                <a:effectLst/>
                <a:latin typeface="Arial Narrow"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22386" y="6267450"/>
            <a:ext cx="5410201" cy="381000"/>
          </a:xfrm>
          <a:effectLst>
            <a:outerShdw blurRad="12700" dist="12700" dir="2700000" sx="133000" sy="133000" algn="tl" rotWithShape="0">
              <a:schemeClr val="bg1">
                <a:alpha val="80000"/>
              </a:schemeClr>
            </a:outerShdw>
          </a:effectLst>
        </p:spPr>
        <p:txBody>
          <a:bodyPr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1042596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able of Content – Option 1">
    <p:spTree>
      <p:nvGrpSpPr>
        <p:cNvPr id="1" name=""/>
        <p:cNvGrpSpPr/>
        <p:nvPr/>
      </p:nvGrpSpPr>
      <p:grpSpPr>
        <a:xfrm>
          <a:off x="0" y="0"/>
          <a:ext cx="0" cy="0"/>
          <a:chOff x="0" y="0"/>
          <a:chExt cx="0" cy="0"/>
        </a:xfrm>
      </p:grpSpPr>
      <p:graphicFrame>
        <p:nvGraphicFramePr>
          <p:cNvPr id="4" name="Object 6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4926" name="think-cell Slide" r:id="rId12" imgW="360" imgH="360" progId="">
                  <p:embed/>
                </p:oleObj>
              </mc:Choice>
              <mc:Fallback>
                <p:oleObj name="think-cell Slide" r:id="rId12" imgW="360" imgH="36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15"/>
          <p:cNvSpPr txBox="1">
            <a:spLocks noChangeArrowheads="1"/>
          </p:cNvSpPr>
          <p:nvPr>
            <p:custDataLst>
              <p:tags r:id="rId3"/>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976526F5-A69E-4895-BAA3-00AA710821B2}"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7" name="Freeform 4"/>
          <p:cNvSpPr>
            <a:spLocks/>
          </p:cNvSpPr>
          <p:nvPr>
            <p:custDataLst>
              <p:tags r:id="rId4"/>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8" name="Rectangle 17"/>
          <p:cNvSpPr>
            <a:spLocks noChangeArrowheads="1"/>
          </p:cNvSpPr>
          <p:nvPr>
            <p:custDataLst>
              <p:tags r:id="rId5"/>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9" name="Rectangle 18"/>
          <p:cNvSpPr>
            <a:spLocks noChangeArrowheads="1"/>
          </p:cNvSpPr>
          <p:nvPr>
            <p:custDataLst>
              <p:tags r:id="rId6"/>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10" name="Straight Connector 5"/>
          <p:cNvCxnSpPr/>
          <p:nvPr>
            <p:custDataLst>
              <p:tags r:id="rId7"/>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1" name="Picture 26" descr="D:\Users\bkp\My Work\TEMPLATES\LOGO Library\Capgemini_Logo_Set\Capgemini Logo Set\ppt\Logo_Capgemini_RGB.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9144000" cy="6362700"/>
          </a:xfrm>
          <a:prstGeom prst="rect">
            <a:avLst/>
          </a:prstGeom>
          <a:solidFill>
            <a:schemeClr val="bg1">
              <a:lumMod val="95000"/>
            </a:schemeClr>
          </a:solidFill>
          <a:ln w="6350" cap="flat" cmpd="sng" algn="ctr">
            <a:solidFill>
              <a:schemeClr val="bg1"/>
            </a:solidFill>
            <a:prstDash val="solid"/>
            <a:round/>
            <a:headEnd type="none" w="med" len="med"/>
            <a:tailEnd type="none" w="med" len="med"/>
          </a:ln>
          <a:effectLst/>
        </p:spPr>
        <p:txBody>
          <a:bodyPr wrap="none" anchor="ctr"/>
          <a:lstStyle/>
          <a:p>
            <a:pPr algn="ctr" defTabSz="914400" eaLnBrk="0" fontAlgn="base" hangingPunct="0">
              <a:lnSpc>
                <a:spcPct val="85000"/>
              </a:lnSpc>
              <a:spcBef>
                <a:spcPct val="0"/>
              </a:spcBef>
              <a:spcAft>
                <a:spcPct val="0"/>
              </a:spcAft>
              <a:defRPr/>
            </a:pPr>
            <a:endParaRPr lang="en-GB" sz="1600" b="1" dirty="0">
              <a:solidFill>
                <a:srgbClr val="998C85">
                  <a:lumMod val="50000"/>
                </a:srgbClr>
              </a:solidFill>
              <a:cs typeface="Arial" charset="0"/>
            </a:endParaRPr>
          </a:p>
        </p:txBody>
      </p:sp>
      <p:grpSp>
        <p:nvGrpSpPr>
          <p:cNvPr id="13" name="Group 12"/>
          <p:cNvGrpSpPr/>
          <p:nvPr userDrawn="1"/>
        </p:nvGrpSpPr>
        <p:grpSpPr>
          <a:xfrm>
            <a:off x="2" y="1"/>
            <a:ext cx="9144001" cy="1165984"/>
            <a:chOff x="0" y="1"/>
            <a:chExt cx="9906001" cy="1165984"/>
          </a:xfrm>
          <a:solidFill>
            <a:schemeClr val="bg1"/>
          </a:solidFill>
          <a:effectLst/>
        </p:grpSpPr>
        <p:sp>
          <p:nvSpPr>
            <p:cNvPr id="14" name="Rectangle 4"/>
            <p:cNvSpPr/>
            <p:nvPr/>
          </p:nvSpPr>
          <p:spPr bwMode="auto">
            <a:xfrm>
              <a:off x="0" y="1"/>
              <a:ext cx="9906000" cy="1128712"/>
            </a:xfrm>
            <a:custGeom>
              <a:avLst/>
              <a:gdLst>
                <a:gd name="connsiteX0" fmla="*/ 0 w 9906000"/>
                <a:gd name="connsiteY0" fmla="*/ 0 h 801924"/>
                <a:gd name="connsiteX1" fmla="*/ 9906000 w 9906000"/>
                <a:gd name="connsiteY1" fmla="*/ 0 h 801924"/>
                <a:gd name="connsiteX2" fmla="*/ 9906000 w 9906000"/>
                <a:gd name="connsiteY2" fmla="*/ 801924 h 801924"/>
                <a:gd name="connsiteX3" fmla="*/ 0 w 9906000"/>
                <a:gd name="connsiteY3" fmla="*/ 801924 h 801924"/>
                <a:gd name="connsiteX4" fmla="*/ 0 w 9906000"/>
                <a:gd name="connsiteY4" fmla="*/ 0 h 801924"/>
                <a:gd name="connsiteX0" fmla="*/ 0 w 9906000"/>
                <a:gd name="connsiteY0" fmla="*/ 0 h 801924"/>
                <a:gd name="connsiteX1" fmla="*/ 9906000 w 9906000"/>
                <a:gd name="connsiteY1" fmla="*/ 0 h 801924"/>
                <a:gd name="connsiteX2" fmla="*/ 9906000 w 9906000"/>
                <a:gd name="connsiteY2" fmla="*/ 801924 h 801924"/>
                <a:gd name="connsiteX3" fmla="*/ 9467850 w 9906000"/>
                <a:gd name="connsiteY3" fmla="*/ 800100 h 801924"/>
                <a:gd name="connsiteX4" fmla="*/ 0 w 9906000"/>
                <a:gd name="connsiteY4" fmla="*/ 801924 h 801924"/>
                <a:gd name="connsiteX5" fmla="*/ 0 w 9906000"/>
                <a:gd name="connsiteY5" fmla="*/ 0 h 801924"/>
                <a:gd name="connsiteX0" fmla="*/ 0 w 9906000"/>
                <a:gd name="connsiteY0" fmla="*/ 0 h 801924"/>
                <a:gd name="connsiteX1" fmla="*/ 9906000 w 9906000"/>
                <a:gd name="connsiteY1" fmla="*/ 0 h 801924"/>
                <a:gd name="connsiteX2" fmla="*/ 9906000 w 9906000"/>
                <a:gd name="connsiteY2" fmla="*/ 476250 h 801924"/>
                <a:gd name="connsiteX3" fmla="*/ 9906000 w 9906000"/>
                <a:gd name="connsiteY3" fmla="*/ 801924 h 801924"/>
                <a:gd name="connsiteX4" fmla="*/ 9467850 w 9906000"/>
                <a:gd name="connsiteY4" fmla="*/ 800100 h 801924"/>
                <a:gd name="connsiteX5" fmla="*/ 0 w 9906000"/>
                <a:gd name="connsiteY5" fmla="*/ 801924 h 801924"/>
                <a:gd name="connsiteX6" fmla="*/ 0 w 9906000"/>
                <a:gd name="connsiteY6" fmla="*/ 0 h 801924"/>
                <a:gd name="connsiteX0" fmla="*/ 0 w 9906000"/>
                <a:gd name="connsiteY0" fmla="*/ 0 h 801924"/>
                <a:gd name="connsiteX1" fmla="*/ 9906000 w 9906000"/>
                <a:gd name="connsiteY1" fmla="*/ 0 h 801924"/>
                <a:gd name="connsiteX2" fmla="*/ 9906000 w 9906000"/>
                <a:gd name="connsiteY2" fmla="*/ 476250 h 801924"/>
                <a:gd name="connsiteX3" fmla="*/ 9467850 w 9906000"/>
                <a:gd name="connsiteY3" fmla="*/ 800100 h 801924"/>
                <a:gd name="connsiteX4" fmla="*/ 0 w 9906000"/>
                <a:gd name="connsiteY4" fmla="*/ 801924 h 801924"/>
                <a:gd name="connsiteX5" fmla="*/ 0 w 9906000"/>
                <a:gd name="connsiteY5" fmla="*/ 0 h 801924"/>
                <a:gd name="connsiteX0" fmla="*/ 0 w 9906000"/>
                <a:gd name="connsiteY0" fmla="*/ 0 h 801924"/>
                <a:gd name="connsiteX1" fmla="*/ 9906000 w 9906000"/>
                <a:gd name="connsiteY1" fmla="*/ 0 h 801924"/>
                <a:gd name="connsiteX2" fmla="*/ 9906000 w 9906000"/>
                <a:gd name="connsiteY2" fmla="*/ 476250 h 801924"/>
                <a:gd name="connsiteX3" fmla="*/ 9467850 w 9906000"/>
                <a:gd name="connsiteY3" fmla="*/ 800100 h 801924"/>
                <a:gd name="connsiteX4" fmla="*/ 0 w 9906000"/>
                <a:gd name="connsiteY4" fmla="*/ 801924 h 801924"/>
                <a:gd name="connsiteX5" fmla="*/ 0 w 9906000"/>
                <a:gd name="connsiteY5" fmla="*/ 0 h 801924"/>
                <a:gd name="connsiteX0" fmla="*/ 0 w 9906000"/>
                <a:gd name="connsiteY0" fmla="*/ 0 h 801924"/>
                <a:gd name="connsiteX1" fmla="*/ 9906000 w 9906000"/>
                <a:gd name="connsiteY1" fmla="*/ 0 h 801924"/>
                <a:gd name="connsiteX2" fmla="*/ 9906000 w 9906000"/>
                <a:gd name="connsiteY2" fmla="*/ 476250 h 801924"/>
                <a:gd name="connsiteX3" fmla="*/ 9467850 w 9906000"/>
                <a:gd name="connsiteY3" fmla="*/ 800100 h 801924"/>
                <a:gd name="connsiteX4" fmla="*/ 0 w 9906000"/>
                <a:gd name="connsiteY4" fmla="*/ 801924 h 801924"/>
                <a:gd name="connsiteX5" fmla="*/ 0 w 9906000"/>
                <a:gd name="connsiteY5" fmla="*/ 0 h 801924"/>
                <a:gd name="connsiteX0" fmla="*/ 0 w 9906000"/>
                <a:gd name="connsiteY0" fmla="*/ 0 h 801924"/>
                <a:gd name="connsiteX1" fmla="*/ 9906000 w 9906000"/>
                <a:gd name="connsiteY1" fmla="*/ 0 h 801924"/>
                <a:gd name="connsiteX2" fmla="*/ 9906000 w 9906000"/>
                <a:gd name="connsiteY2" fmla="*/ 476250 h 801924"/>
                <a:gd name="connsiteX3" fmla="*/ 9467850 w 9906000"/>
                <a:gd name="connsiteY3" fmla="*/ 800100 h 801924"/>
                <a:gd name="connsiteX4" fmla="*/ 940594 w 9906000"/>
                <a:gd name="connsiteY4" fmla="*/ 800100 h 801924"/>
                <a:gd name="connsiteX5" fmla="*/ 0 w 9906000"/>
                <a:gd name="connsiteY5" fmla="*/ 801924 h 801924"/>
                <a:gd name="connsiteX6" fmla="*/ 0 w 9906000"/>
                <a:gd name="connsiteY6" fmla="*/ 0 h 801924"/>
                <a:gd name="connsiteX0" fmla="*/ 0 w 9906000"/>
                <a:gd name="connsiteY0" fmla="*/ 0 h 802481"/>
                <a:gd name="connsiteX1" fmla="*/ 9906000 w 9906000"/>
                <a:gd name="connsiteY1" fmla="*/ 0 h 802481"/>
                <a:gd name="connsiteX2" fmla="*/ 9906000 w 9906000"/>
                <a:gd name="connsiteY2" fmla="*/ 476250 h 802481"/>
                <a:gd name="connsiteX3" fmla="*/ 9467850 w 9906000"/>
                <a:gd name="connsiteY3" fmla="*/ 800100 h 802481"/>
                <a:gd name="connsiteX4" fmla="*/ 940594 w 9906000"/>
                <a:gd name="connsiteY4" fmla="*/ 800100 h 802481"/>
                <a:gd name="connsiteX5" fmla="*/ 478631 w 9906000"/>
                <a:gd name="connsiteY5" fmla="*/ 802481 h 802481"/>
                <a:gd name="connsiteX6" fmla="*/ 0 w 9906000"/>
                <a:gd name="connsiteY6" fmla="*/ 801924 h 802481"/>
                <a:gd name="connsiteX7" fmla="*/ 0 w 9906000"/>
                <a:gd name="connsiteY7" fmla="*/ 0 h 802481"/>
                <a:gd name="connsiteX0" fmla="*/ 0 w 9906000"/>
                <a:gd name="connsiteY0" fmla="*/ 0 h 1128712"/>
                <a:gd name="connsiteX1" fmla="*/ 9906000 w 9906000"/>
                <a:gd name="connsiteY1" fmla="*/ 0 h 1128712"/>
                <a:gd name="connsiteX2" fmla="*/ 9906000 w 9906000"/>
                <a:gd name="connsiteY2" fmla="*/ 476250 h 1128712"/>
                <a:gd name="connsiteX3" fmla="*/ 9467850 w 9906000"/>
                <a:gd name="connsiteY3" fmla="*/ 800100 h 1128712"/>
                <a:gd name="connsiteX4" fmla="*/ 940594 w 9906000"/>
                <a:gd name="connsiteY4" fmla="*/ 800100 h 1128712"/>
                <a:gd name="connsiteX5" fmla="*/ 476250 w 9906000"/>
                <a:gd name="connsiteY5" fmla="*/ 1128712 h 1128712"/>
                <a:gd name="connsiteX6" fmla="*/ 0 w 9906000"/>
                <a:gd name="connsiteY6" fmla="*/ 801924 h 1128712"/>
                <a:gd name="connsiteX7" fmla="*/ 0 w 9906000"/>
                <a:gd name="connsiteY7" fmla="*/ 0 h 1128712"/>
                <a:gd name="connsiteX0" fmla="*/ 0 w 9906000"/>
                <a:gd name="connsiteY0" fmla="*/ 0 h 1128712"/>
                <a:gd name="connsiteX1" fmla="*/ 9906000 w 9906000"/>
                <a:gd name="connsiteY1" fmla="*/ 0 h 1128712"/>
                <a:gd name="connsiteX2" fmla="*/ 9906000 w 9906000"/>
                <a:gd name="connsiteY2" fmla="*/ 476250 h 1128712"/>
                <a:gd name="connsiteX3" fmla="*/ 9467850 w 9906000"/>
                <a:gd name="connsiteY3" fmla="*/ 800100 h 1128712"/>
                <a:gd name="connsiteX4" fmla="*/ 940594 w 9906000"/>
                <a:gd name="connsiteY4" fmla="*/ 800100 h 1128712"/>
                <a:gd name="connsiteX5" fmla="*/ 476250 w 9906000"/>
                <a:gd name="connsiteY5" fmla="*/ 1128712 h 1128712"/>
                <a:gd name="connsiteX6" fmla="*/ 0 w 9906000"/>
                <a:gd name="connsiteY6" fmla="*/ 801924 h 1128712"/>
                <a:gd name="connsiteX7" fmla="*/ 0 w 9906000"/>
                <a:gd name="connsiteY7" fmla="*/ 0 h 1128712"/>
                <a:gd name="connsiteX0" fmla="*/ 0 w 9906000"/>
                <a:gd name="connsiteY0" fmla="*/ 0 h 1128712"/>
                <a:gd name="connsiteX1" fmla="*/ 9906000 w 9906000"/>
                <a:gd name="connsiteY1" fmla="*/ 0 h 1128712"/>
                <a:gd name="connsiteX2" fmla="*/ 9906000 w 9906000"/>
                <a:gd name="connsiteY2" fmla="*/ 476250 h 1128712"/>
                <a:gd name="connsiteX3" fmla="*/ 9467850 w 9906000"/>
                <a:gd name="connsiteY3" fmla="*/ 800100 h 1128712"/>
                <a:gd name="connsiteX4" fmla="*/ 940594 w 9906000"/>
                <a:gd name="connsiteY4" fmla="*/ 800100 h 1128712"/>
                <a:gd name="connsiteX5" fmla="*/ 476250 w 9906000"/>
                <a:gd name="connsiteY5" fmla="*/ 1128712 h 1128712"/>
                <a:gd name="connsiteX6" fmla="*/ 0 w 9906000"/>
                <a:gd name="connsiteY6" fmla="*/ 801924 h 1128712"/>
                <a:gd name="connsiteX7" fmla="*/ 0 w 9906000"/>
                <a:gd name="connsiteY7" fmla="*/ 0 h 1128712"/>
                <a:gd name="connsiteX0" fmla="*/ 0 w 9906000"/>
                <a:gd name="connsiteY0" fmla="*/ 0 h 1128712"/>
                <a:gd name="connsiteX1" fmla="*/ 9906000 w 9906000"/>
                <a:gd name="connsiteY1" fmla="*/ 0 h 1128712"/>
                <a:gd name="connsiteX2" fmla="*/ 9906000 w 9906000"/>
                <a:gd name="connsiteY2" fmla="*/ 476250 h 1128712"/>
                <a:gd name="connsiteX3" fmla="*/ 9467850 w 9906000"/>
                <a:gd name="connsiteY3" fmla="*/ 800100 h 1128712"/>
                <a:gd name="connsiteX4" fmla="*/ 940594 w 9906000"/>
                <a:gd name="connsiteY4" fmla="*/ 800100 h 1128712"/>
                <a:gd name="connsiteX5" fmla="*/ 476250 w 9906000"/>
                <a:gd name="connsiteY5" fmla="*/ 1128712 h 1128712"/>
                <a:gd name="connsiteX6" fmla="*/ 0 w 9906000"/>
                <a:gd name="connsiteY6" fmla="*/ 801924 h 1128712"/>
                <a:gd name="connsiteX7" fmla="*/ 0 w 9906000"/>
                <a:gd name="connsiteY7" fmla="*/ 0 h 1128712"/>
                <a:gd name="connsiteX0" fmla="*/ 0 w 9906000"/>
                <a:gd name="connsiteY0" fmla="*/ 0 h 1128712"/>
                <a:gd name="connsiteX1" fmla="*/ 9906000 w 9906000"/>
                <a:gd name="connsiteY1" fmla="*/ 0 h 1128712"/>
                <a:gd name="connsiteX2" fmla="*/ 9906000 w 9906000"/>
                <a:gd name="connsiteY2" fmla="*/ 476250 h 1128712"/>
                <a:gd name="connsiteX3" fmla="*/ 9467850 w 9906000"/>
                <a:gd name="connsiteY3" fmla="*/ 800100 h 1128712"/>
                <a:gd name="connsiteX4" fmla="*/ 940594 w 9906000"/>
                <a:gd name="connsiteY4" fmla="*/ 800100 h 1128712"/>
                <a:gd name="connsiteX5" fmla="*/ 476250 w 9906000"/>
                <a:gd name="connsiteY5" fmla="*/ 1128712 h 1128712"/>
                <a:gd name="connsiteX6" fmla="*/ 0 w 9906000"/>
                <a:gd name="connsiteY6" fmla="*/ 801924 h 1128712"/>
                <a:gd name="connsiteX7" fmla="*/ 0 w 9906000"/>
                <a:gd name="connsiteY7" fmla="*/ 0 h 1128712"/>
                <a:gd name="connsiteX0" fmla="*/ 0 w 9906000"/>
                <a:gd name="connsiteY0" fmla="*/ 0 h 1128712"/>
                <a:gd name="connsiteX1" fmla="*/ 9906000 w 9906000"/>
                <a:gd name="connsiteY1" fmla="*/ 0 h 1128712"/>
                <a:gd name="connsiteX2" fmla="*/ 9906000 w 9906000"/>
                <a:gd name="connsiteY2" fmla="*/ 476250 h 1128712"/>
                <a:gd name="connsiteX3" fmla="*/ 9467850 w 9906000"/>
                <a:gd name="connsiteY3" fmla="*/ 800100 h 1128712"/>
                <a:gd name="connsiteX4" fmla="*/ 940594 w 9906000"/>
                <a:gd name="connsiteY4" fmla="*/ 800100 h 1128712"/>
                <a:gd name="connsiteX5" fmla="*/ 476250 w 9906000"/>
                <a:gd name="connsiteY5" fmla="*/ 1128712 h 1128712"/>
                <a:gd name="connsiteX6" fmla="*/ 0 w 9906000"/>
                <a:gd name="connsiteY6" fmla="*/ 801924 h 1128712"/>
                <a:gd name="connsiteX7" fmla="*/ 0 w 9906000"/>
                <a:gd name="connsiteY7" fmla="*/ 0 h 112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0" h="1128712">
                  <a:moveTo>
                    <a:pt x="0" y="0"/>
                  </a:moveTo>
                  <a:lnTo>
                    <a:pt x="9906000" y="0"/>
                  </a:lnTo>
                  <a:lnTo>
                    <a:pt x="9906000" y="476250"/>
                  </a:lnTo>
                  <a:cubicBezTo>
                    <a:pt x="9840912" y="631825"/>
                    <a:pt x="9702007" y="801688"/>
                    <a:pt x="9467850" y="800100"/>
                  </a:cubicBezTo>
                  <a:lnTo>
                    <a:pt x="940594" y="800100"/>
                  </a:lnTo>
                  <a:cubicBezTo>
                    <a:pt x="616744" y="821531"/>
                    <a:pt x="585788" y="976313"/>
                    <a:pt x="476250" y="1128712"/>
                  </a:cubicBezTo>
                  <a:cubicBezTo>
                    <a:pt x="393700" y="953108"/>
                    <a:pt x="304006" y="846560"/>
                    <a:pt x="0" y="801924"/>
                  </a:cubicBezTo>
                  <a:lnTo>
                    <a:pt x="0" y="0"/>
                  </a:lnTo>
                  <a:close/>
                </a:path>
              </a:pathLst>
            </a:custGeom>
            <a:grpFill/>
            <a:ln w="6350" cap="flat" cmpd="sng" algn="ctr">
              <a:noFill/>
              <a:prstDash val="solid"/>
              <a:round/>
              <a:headEnd type="none" w="med" len="med"/>
              <a:tailEnd type="none" w="med" len="med"/>
            </a:ln>
            <a:effectLst/>
          </p:spPr>
          <p:txBody>
            <a:bodyPr wrap="none" anchor="ctr"/>
            <a:lstStyle/>
            <a:p>
              <a:pPr algn="ctr" defTabSz="914400" eaLnBrk="0" fontAlgn="base" hangingPunct="0">
                <a:lnSpc>
                  <a:spcPct val="85000"/>
                </a:lnSpc>
                <a:spcBef>
                  <a:spcPct val="0"/>
                </a:spcBef>
                <a:spcAft>
                  <a:spcPct val="0"/>
                </a:spcAft>
                <a:defRPr/>
              </a:pPr>
              <a:endParaRPr lang="en-GB" sz="1600" b="1" dirty="0">
                <a:solidFill>
                  <a:srgbClr val="998C85">
                    <a:lumMod val="50000"/>
                  </a:srgbClr>
                </a:solidFill>
                <a:cs typeface="Arial" charset="0"/>
              </a:endParaRPr>
            </a:p>
          </p:txBody>
        </p:sp>
        <p:sp>
          <p:nvSpPr>
            <p:cNvPr id="15" name="Freeform 4"/>
            <p:cNvSpPr>
              <a:spLocks/>
            </p:cNvSpPr>
            <p:nvPr/>
          </p:nvSpPr>
          <p:spPr bwMode="auto">
            <a:xfrm>
              <a:off x="2" y="437863"/>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lIns="99563" tIns="49782" rIns="99563" bIns="49782"/>
            <a:lstStyle/>
            <a:p>
              <a:pPr>
                <a:defRPr/>
              </a:pPr>
              <a:endParaRPr lang="fr-FR" dirty="0">
                <a:solidFill>
                  <a:srgbClr val="B7BE16"/>
                </a:solidFill>
                <a:cs typeface="Arial" pitchFamily="34" charset="0"/>
              </a:endParaRPr>
            </a:p>
          </p:txBody>
        </p:sp>
      </p:grpSp>
      <p:graphicFrame>
        <p:nvGraphicFramePr>
          <p:cNvPr id="16" name="Object 34"/>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492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 name="Straight Connector 5"/>
          <p:cNvCxnSpPr/>
          <p:nvPr userDrawn="1">
            <p:custDataLst>
              <p:tags r:id="rId9"/>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Freeform 4"/>
          <p:cNvSpPr>
            <a:spLocks/>
          </p:cNvSpPr>
          <p:nvPr userDrawn="1">
            <p:custDataLst>
              <p:tags r:id="rId10"/>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2" name="Titr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US" dirty="0"/>
          </a:p>
        </p:txBody>
      </p:sp>
      <p:sp>
        <p:nvSpPr>
          <p:cNvPr id="6" name="Espace réservé du contenu 5"/>
          <p:cNvSpPr>
            <a:spLocks noGrp="1"/>
          </p:cNvSpPr>
          <p:nvPr>
            <p:ph sz="quarter" idx="10"/>
          </p:nvPr>
        </p:nvSpPr>
        <p:spPr>
          <a:xfrm>
            <a:off x="315061" y="1255713"/>
            <a:ext cx="5487865" cy="3196515"/>
          </a:xfrm>
        </p:spPr>
        <p:txBody>
          <a:bodyPr lIns="91440"/>
          <a:lstStyle>
            <a:lvl1pPr marL="228600" indent="-228600">
              <a:spcAft>
                <a:spcPts val="1200"/>
              </a:spcAft>
              <a:buClr>
                <a:schemeClr val="accent2"/>
              </a:buClr>
              <a:defRPr>
                <a:solidFill>
                  <a:schemeClr val="tx1"/>
                </a:solidFill>
              </a:defRPr>
            </a:lvl1pPr>
            <a:lvl2pPr marL="457200" indent="-228600">
              <a:spcAft>
                <a:spcPts val="1200"/>
              </a:spcAft>
              <a:buClr>
                <a:schemeClr val="accent2"/>
              </a:buClr>
              <a:defRPr>
                <a:solidFill>
                  <a:schemeClr val="tx1"/>
                </a:solidFill>
              </a:defRPr>
            </a:lvl2pPr>
            <a:lvl3pPr marL="685800" indent="-228600">
              <a:spcAft>
                <a:spcPts val="1200"/>
              </a:spcAft>
              <a:buClr>
                <a:schemeClr val="accent2"/>
              </a:buClr>
              <a:defRPr>
                <a:solidFill>
                  <a:schemeClr val="tx1"/>
                </a:solidFill>
              </a:defRPr>
            </a:lvl3pPr>
            <a:lvl4pPr>
              <a:buClr>
                <a:schemeClr val="accent2"/>
              </a:buClr>
              <a:defRPr>
                <a:solidFill>
                  <a:schemeClr val="tx1"/>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4150836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6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5950"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15"/>
          <p:cNvSpPr txBox="1">
            <a:spLocks noChangeArrowheads="1"/>
          </p:cNvSpPr>
          <p:nvPr>
            <p:custDataLst>
              <p:tags r:id="rId3"/>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2FBEE86E-2372-41F7-8BB8-62BC84E9787A}"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6" name="Freeform 4"/>
          <p:cNvSpPr>
            <a:spLocks/>
          </p:cNvSpPr>
          <p:nvPr>
            <p:custDataLst>
              <p:tags r:id="rId4"/>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7" name="Rectangle 17"/>
          <p:cNvSpPr>
            <a:spLocks noChangeArrowheads="1"/>
          </p:cNvSpPr>
          <p:nvPr>
            <p:custDataLst>
              <p:tags r:id="rId5"/>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8" name="Rectangle 18"/>
          <p:cNvSpPr>
            <a:spLocks noChangeArrowheads="1"/>
          </p:cNvSpPr>
          <p:nvPr>
            <p:custDataLst>
              <p:tags r:id="rId6"/>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9" name="Straight Connector 5"/>
          <p:cNvCxnSpPr/>
          <p:nvPr>
            <p:custDataLst>
              <p:tags r:id="rId7"/>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0" name="Picture 26" descr="D:\Users\bkp\My Work\TEMPLATES\LOGO Library\Capgemini_Logo_Set\Capgemini Logo Set\ppt\Logo_Capgemini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7"/>
          <p:cNvGraphicFramePr>
            <a:graphicFrameLocks noChangeAspect="1"/>
          </p:cNvGraphicFramePr>
          <p:nvPr>
            <p:custDataLst>
              <p:tags r:id="rId8"/>
            </p:custDataLst>
          </p:nvPr>
        </p:nvGraphicFramePr>
        <p:xfrm>
          <a:off x="0" y="0"/>
          <a:ext cx="136281" cy="144463"/>
        </p:xfrm>
        <a:graphic>
          <a:graphicData uri="http://schemas.openxmlformats.org/presentationml/2006/ole">
            <mc:AlternateContent xmlns:mc="http://schemas.openxmlformats.org/markup-compatibility/2006">
              <mc:Choice xmlns:v="urn:schemas-microsoft-com:vml" Requires="v">
                <p:oleObj spid="_x0000_s195951"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15060" y="1255715"/>
            <a:ext cx="8513885" cy="5011737"/>
          </a:xfrm>
        </p:spPr>
        <p:txBody>
          <a:bodyPr/>
          <a:lstStyle>
            <a:lvl1pPr>
              <a:defRPr b="0"/>
            </a:lvl1pPr>
            <a:lvl2pPr marL="457200" indent="-228600">
              <a:defRPr/>
            </a:lvl2pPr>
            <a:lvl3pPr marL="685800" indent="-228600">
              <a:defRPr/>
            </a:lvl3pPr>
            <a:lvl4pPr>
              <a:defRPr/>
            </a:lvl4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3926795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8620" name="think-cell Slide" r:id="rId5" imgW="360" imgH="360" progId="">
                  <p:embed/>
                </p:oleObj>
              </mc:Choice>
              <mc:Fallback>
                <p:oleObj name="think-cell Slide" r:id="rId5" imgW="360" imgH="360" progId="">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dirty="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9"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41" y="1512000"/>
            <a:ext cx="4851889" cy="4788000"/>
          </a:xfrm>
        </p:spPr>
        <p:txBody>
          <a:bodyPr/>
          <a:lstStyle/>
          <a:p>
            <a:pPr lvl="0"/>
            <a:r>
              <a:rPr lang="en-US" smtClean="0"/>
              <a:t>Click to edit Master text styles</a:t>
            </a:r>
          </a:p>
          <a:p>
            <a:pPr lvl="1"/>
            <a:r>
              <a:rPr lang="en-US" smtClean="0"/>
              <a:t>Second level</a:t>
            </a: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 &amp; Heading">
    <p:spTree>
      <p:nvGrpSpPr>
        <p:cNvPr id="1" name=""/>
        <p:cNvGrpSpPr/>
        <p:nvPr/>
      </p:nvGrpSpPr>
      <p:grpSpPr>
        <a:xfrm>
          <a:off x="0" y="0"/>
          <a:ext cx="0" cy="0"/>
          <a:chOff x="0" y="0"/>
          <a:chExt cx="0" cy="0"/>
        </a:xfrm>
      </p:grpSpPr>
      <p:graphicFrame>
        <p:nvGraphicFramePr>
          <p:cNvPr id="5" name="Object 6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6974"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15"/>
          <p:cNvSpPr txBox="1">
            <a:spLocks noChangeArrowheads="1"/>
          </p:cNvSpPr>
          <p:nvPr>
            <p:custDataLst>
              <p:tags r:id="rId3"/>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F97015DE-59E0-4B68-A47B-85095C3DE5E6}"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7" name="Freeform 4"/>
          <p:cNvSpPr>
            <a:spLocks/>
          </p:cNvSpPr>
          <p:nvPr>
            <p:custDataLst>
              <p:tags r:id="rId4"/>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9" name="Rectangle 17"/>
          <p:cNvSpPr>
            <a:spLocks noChangeArrowheads="1"/>
          </p:cNvSpPr>
          <p:nvPr>
            <p:custDataLst>
              <p:tags r:id="rId5"/>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10" name="Rectangle 18"/>
          <p:cNvSpPr>
            <a:spLocks noChangeArrowheads="1"/>
          </p:cNvSpPr>
          <p:nvPr>
            <p:custDataLst>
              <p:tags r:id="rId6"/>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11" name="Straight Connector 5"/>
          <p:cNvCxnSpPr/>
          <p:nvPr>
            <p:custDataLst>
              <p:tags r:id="rId7"/>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2" name="Picture 26" descr="D:\Users\bkp\My Work\TEMPLATES\LOGO Library\Capgemini_Logo_Set\Capgemini Logo Set\ppt\Logo_Capgemini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7"/>
          <p:cNvGraphicFramePr>
            <a:graphicFrameLocks noChangeAspect="1"/>
          </p:cNvGraphicFramePr>
          <p:nvPr>
            <p:custDataLst>
              <p:tags r:id="rId8"/>
            </p:custDataLst>
          </p:nvPr>
        </p:nvGraphicFramePr>
        <p:xfrm>
          <a:off x="0" y="0"/>
          <a:ext cx="136281" cy="144463"/>
        </p:xfrm>
        <a:graphic>
          <a:graphicData uri="http://schemas.openxmlformats.org/presentationml/2006/ole">
            <mc:AlternateContent xmlns:mc="http://schemas.openxmlformats.org/markup-compatibility/2006">
              <mc:Choice xmlns:v="urn:schemas-microsoft-com:vml" Requires="v">
                <p:oleObj spid="_x0000_s196975"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solidFill>
                  <a:schemeClr val="tx1"/>
                </a:solidFill>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15060" y="1828803"/>
            <a:ext cx="8513886" cy="4438649"/>
          </a:xfrm>
        </p:spPr>
        <p:txBody>
          <a:bodyPr/>
          <a:lstStyle>
            <a:lvl1pPr>
              <a:defRPr b="0"/>
            </a:lvl1pPr>
            <a:lvl2pPr marL="457200" indent="-223838">
              <a:defRPr/>
            </a:lvl2pPr>
            <a:lvl3pPr>
              <a:defRPr/>
            </a:lvl3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315060" y="1255713"/>
            <a:ext cx="8513886" cy="548640"/>
          </a:xfrm>
        </p:spPr>
        <p:txBody>
          <a:bodyPr/>
          <a:lstStyle>
            <a:lvl1pPr marL="0" indent="0">
              <a:buNone/>
              <a:defRPr sz="2000" b="1">
                <a:solidFill>
                  <a:srgbClr val="E47E1A"/>
                </a:solidFill>
              </a:defRPr>
            </a:lvl1pPr>
          </a:lstStyle>
          <a:p>
            <a:pPr lvl="0"/>
            <a:r>
              <a:rPr lang="en-US" smtClean="0"/>
              <a:t>Click to edit Master text styles</a:t>
            </a:r>
          </a:p>
        </p:txBody>
      </p:sp>
    </p:spTree>
    <p:extLst>
      <p:ext uri="{BB962C8B-B14F-4D97-AF65-F5344CB8AC3E}">
        <p14:creationId xmlns:p14="http://schemas.microsoft.com/office/powerpoint/2010/main" val="1331215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6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7998"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15"/>
          <p:cNvSpPr txBox="1">
            <a:spLocks noChangeArrowheads="1"/>
          </p:cNvSpPr>
          <p:nvPr>
            <p:custDataLst>
              <p:tags r:id="rId3"/>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E655F000-7A47-42B4-8B6A-79DA0B6EE824}"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8" name="Freeform 4"/>
          <p:cNvSpPr>
            <a:spLocks/>
          </p:cNvSpPr>
          <p:nvPr>
            <p:custDataLst>
              <p:tags r:id="rId4"/>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9" name="Rectangle 17"/>
          <p:cNvSpPr>
            <a:spLocks noChangeArrowheads="1"/>
          </p:cNvSpPr>
          <p:nvPr>
            <p:custDataLst>
              <p:tags r:id="rId5"/>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10" name="Rectangle 18"/>
          <p:cNvSpPr>
            <a:spLocks noChangeArrowheads="1"/>
          </p:cNvSpPr>
          <p:nvPr>
            <p:custDataLst>
              <p:tags r:id="rId6"/>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11" name="Straight Connector 5"/>
          <p:cNvCxnSpPr/>
          <p:nvPr>
            <p:custDataLst>
              <p:tags r:id="rId7"/>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2" name="Picture 26" descr="D:\Users\bkp\My Work\TEMPLATES\LOGO Library\Capgemini_Logo_Set\Capgemini Logo Set\ppt\Logo_Capgemini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6"/>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7999"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5058" y="1255713"/>
            <a:ext cx="4142642" cy="4993230"/>
          </a:xfrm>
        </p:spPr>
        <p:txBody>
          <a:bodyPr/>
          <a:lstStyle>
            <a:lvl1pPr>
              <a:defRPr/>
            </a:lvl1pPr>
            <a:lvl2pPr marL="457200" indent="-228600">
              <a:defRPr/>
            </a:lvl2pPr>
            <a:lvl3pPr marL="685800" indent="-228600">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4686302" y="1255715"/>
            <a:ext cx="4142643" cy="5011737"/>
          </a:xfrm>
        </p:spPr>
        <p:txBody>
          <a:bodyPr/>
          <a:lstStyle>
            <a:lvl1pPr>
              <a:defRPr/>
            </a:lvl1pPr>
            <a:lvl2pPr marL="457200" indent="-228600">
              <a:defRPr/>
            </a:lvl2pPr>
            <a:lvl3pPr>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2555261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6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9022"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15"/>
          <p:cNvSpPr txBox="1">
            <a:spLocks noChangeArrowheads="1"/>
          </p:cNvSpPr>
          <p:nvPr>
            <p:custDataLst>
              <p:tags r:id="rId3"/>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FEF38DD4-FD30-4501-AC90-4B4799DD4F79}"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11" name="Freeform 4"/>
          <p:cNvSpPr>
            <a:spLocks/>
          </p:cNvSpPr>
          <p:nvPr>
            <p:custDataLst>
              <p:tags r:id="rId4"/>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12" name="Rectangle 17"/>
          <p:cNvSpPr>
            <a:spLocks noChangeArrowheads="1"/>
          </p:cNvSpPr>
          <p:nvPr>
            <p:custDataLst>
              <p:tags r:id="rId5"/>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13" name="Rectangle 18"/>
          <p:cNvSpPr>
            <a:spLocks noChangeArrowheads="1"/>
          </p:cNvSpPr>
          <p:nvPr>
            <p:custDataLst>
              <p:tags r:id="rId6"/>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14" name="Straight Connector 5"/>
          <p:cNvCxnSpPr/>
          <p:nvPr>
            <p:custDataLst>
              <p:tags r:id="rId7"/>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5" name="Picture 26" descr="D:\Users\bkp\My Work\TEMPLATES\LOGO Library\Capgemini_Logo_Set\Capgemini Logo Set\ppt\Logo_Capgemini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26"/>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9023"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5058" y="1828803"/>
            <a:ext cx="4142642" cy="4438649"/>
          </a:xfrm>
        </p:spPr>
        <p:txBody>
          <a:bodyPr/>
          <a:lstStyle>
            <a:lvl1pPr>
              <a:defRPr sz="2000"/>
            </a:lvl1pPr>
            <a:lvl2pPr>
              <a:defRPr sz="1800"/>
            </a:lvl2pPr>
            <a:lvl3pPr>
              <a:defRPr sz="16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4686302" y="1828803"/>
            <a:ext cx="4142643" cy="4438649"/>
          </a:xfrm>
        </p:spPr>
        <p:txBody>
          <a:bodyPr/>
          <a:lstStyle>
            <a:lvl1pPr>
              <a:defRPr sz="2000"/>
            </a:lvl1pPr>
            <a:lvl2pPr>
              <a:defRPr sz="1800"/>
            </a:lvl2pPr>
            <a:lvl3pPr>
              <a:defRPr sz="16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315058" y="1255713"/>
            <a:ext cx="4142642" cy="548640"/>
          </a:xfrm>
        </p:spPr>
        <p:txBody>
          <a:bodyPr rtlCol="0">
            <a:noAutofit/>
          </a:bodyPr>
          <a:lstStyle>
            <a:lvl1pPr algn="l">
              <a:buNone/>
              <a:defRPr lang="en-US" sz="2000" b="1" kern="1200" noProof="0" dirty="0" smtClean="0">
                <a:solidFill>
                  <a:srgbClr val="E47E1A"/>
                </a:solidFill>
                <a:latin typeface="+mn-lt"/>
                <a:ea typeface="+mn-ea"/>
                <a:cs typeface="+mn-cs"/>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4686302" y="1255713"/>
            <a:ext cx="4142643" cy="548640"/>
          </a:xfrm>
        </p:spPr>
        <p:txBody>
          <a:bodyPr rtlCol="0">
            <a:noAutofit/>
          </a:bodyPr>
          <a:lstStyle>
            <a:lvl1pPr algn="l">
              <a:buNone/>
              <a:defRPr lang="en-US" sz="2000" b="1" kern="1200" noProof="0" dirty="0" smtClean="0">
                <a:solidFill>
                  <a:srgbClr val="E47E1A"/>
                </a:solidFill>
                <a:latin typeface="+mn-lt"/>
                <a:ea typeface="+mn-ea"/>
                <a:cs typeface="+mn-cs"/>
              </a:defRPr>
            </a:lvl1pPr>
          </a:lstStyle>
          <a:p>
            <a:pPr lvl="0"/>
            <a:r>
              <a:rPr lang="en-US" noProof="0" smtClean="0"/>
              <a:t>Click to edit Master text styles</a:t>
            </a:r>
          </a:p>
        </p:txBody>
      </p:sp>
    </p:spTree>
    <p:extLst>
      <p:ext uri="{BB962C8B-B14F-4D97-AF65-F5344CB8AC3E}">
        <p14:creationId xmlns:p14="http://schemas.microsoft.com/office/powerpoint/2010/main" val="2483676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Object 6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0046"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15"/>
          <p:cNvSpPr txBox="1">
            <a:spLocks noChangeArrowheads="1"/>
          </p:cNvSpPr>
          <p:nvPr>
            <p:custDataLst>
              <p:tags r:id="rId3"/>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F2DC45C9-7C19-490E-A5E7-7F0DD16E34D7}"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5" name="Freeform 4"/>
          <p:cNvSpPr>
            <a:spLocks/>
          </p:cNvSpPr>
          <p:nvPr>
            <p:custDataLst>
              <p:tags r:id="rId4"/>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6" name="Rectangle 17"/>
          <p:cNvSpPr>
            <a:spLocks noChangeArrowheads="1"/>
          </p:cNvSpPr>
          <p:nvPr>
            <p:custDataLst>
              <p:tags r:id="rId5"/>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7" name="Rectangle 18"/>
          <p:cNvSpPr>
            <a:spLocks noChangeArrowheads="1"/>
          </p:cNvSpPr>
          <p:nvPr>
            <p:custDataLst>
              <p:tags r:id="rId6"/>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8" name="Straight Connector 5"/>
          <p:cNvCxnSpPr/>
          <p:nvPr>
            <p:custDataLst>
              <p:tags r:id="rId7"/>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9" name="Picture 26" descr="D:\Users\bkp\My Work\TEMPLATES\LOGO Library\Capgemini_Logo_Set\Capgemini Logo Set\ppt\Logo_Capgemini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25"/>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0047"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1258618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25"/>
          <p:cNvGraphicFramePr>
            <a:graphicFrameLocks noChangeAspect="1"/>
          </p:cNvGraphicFramePr>
          <p:nvPr>
            <p:custDataLst>
              <p:tags r:id="rId2"/>
            </p:custDataLst>
          </p:nvPr>
        </p:nvGraphicFramePr>
        <p:xfrm>
          <a:off x="0" y="0"/>
          <a:ext cx="136281" cy="144463"/>
        </p:xfrm>
        <a:graphic>
          <a:graphicData uri="http://schemas.openxmlformats.org/presentationml/2006/ole">
            <mc:AlternateContent xmlns:mc="http://schemas.openxmlformats.org/markup-compatibility/2006">
              <mc:Choice xmlns:v="urn:schemas-microsoft-com:vml" Requires="v">
                <p:oleObj spid="_x0000_s20088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03488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35749" cy="143985"/>
        </p:xfrm>
        <a:graphic>
          <a:graphicData uri="http://schemas.openxmlformats.org/presentationml/2006/ole">
            <mc:AlternateContent xmlns:mc="http://schemas.openxmlformats.org/markup-compatibility/2006">
              <mc:Choice xmlns:v="urn:schemas-microsoft-com:vml" Requires="v">
                <p:oleObj spid="_x0000_s118988" name="think-cell Slide" r:id="rId6" imgW="360" imgH="360" progId="">
                  <p:embed/>
                </p:oleObj>
              </mc:Choice>
              <mc:Fallback>
                <p:oleObj name="think-cell Slide" r:id="rId6" imgW="360" imgH="36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35749" cy="143985"/>
        </p:xfrm>
        <a:graphic>
          <a:graphicData uri="http://schemas.openxmlformats.org/presentationml/2006/ole">
            <mc:AlternateContent xmlns:mc="http://schemas.openxmlformats.org/markup-compatibility/2006">
              <mc:Choice xmlns:v="urn:schemas-microsoft-com:vml" Requires="v">
                <p:oleObj spid="_x0000_s120012"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6"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4107"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083" name="think-cell Slide" r:id="rId9" imgW="360" imgH="360" progId="">
                  <p:embed/>
                </p:oleObj>
              </mc:Choice>
              <mc:Fallback>
                <p:oleObj name="think-cell Slide" r:id="rId9" imgW="360" imgH="360" progId="">
                  <p:embed/>
                  <p:pic>
                    <p:nvPicPr>
                      <p:cNvPr id="0" name="Picture 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3"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3"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3"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3" y="4375492"/>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92"/>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2059"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 y="1"/>
          <a:ext cx="135749" cy="143985"/>
        </p:xfrm>
        <a:graphic>
          <a:graphicData uri="http://schemas.openxmlformats.org/presentationml/2006/ole">
            <mc:AlternateContent xmlns:mc="http://schemas.openxmlformats.org/markup-compatibility/2006">
              <mc:Choice xmlns:v="urn:schemas-microsoft-com:vml" Requires="v">
                <p:oleObj spid="_x0000_s77003" name="think-cell Slide" r:id="rId4" imgW="360" imgH="360" progId="">
                  <p:embed/>
                </p:oleObj>
              </mc:Choice>
              <mc:Fallback>
                <p:oleObj name="think-cell Slide" r:id="rId4" imgW="360" imgH="360" progId="">
                  <p:embed/>
                  <p:pic>
                    <p:nvPicPr>
                      <p:cNvPr id="0" name="Picture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vmlDrawing" Target="../drawings/vmlDrawing11.v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tags" Target="../tags/tag41.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slideLayout" Target="../slideLayouts/slideLayout14.xml"/><Relationship Id="rId21" Type="http://schemas.openxmlformats.org/officeDocument/2006/relationships/image" Target="../media/image7.png"/><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image" Target="../media/image5.emf"/><Relationship Id="rId25" Type="http://schemas.openxmlformats.org/officeDocument/2006/relationships/image" Target="../media/image9.png"/><Relationship Id="rId2" Type="http://schemas.openxmlformats.org/officeDocument/2006/relationships/slideLayout" Target="../slideLayouts/slideLayout13.xml"/><Relationship Id="rId16" Type="http://schemas.openxmlformats.org/officeDocument/2006/relationships/image" Target="../media/image1.emf"/><Relationship Id="rId20" Type="http://schemas.openxmlformats.org/officeDocument/2006/relationships/hyperlink" Target="http://www.linkedin.com/company/capgemini" TargetMode="External"/><Relationship Id="rId1" Type="http://schemas.openxmlformats.org/officeDocument/2006/relationships/slideLayout" Target="../slideLayouts/slideLayout12.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hyperlink" Target="http://www.youtube.com/capgeminimedia" TargetMode="External"/><Relationship Id="rId5" Type="http://schemas.openxmlformats.org/officeDocument/2006/relationships/vmlDrawing" Target="../drawings/vmlDrawing13.vml"/><Relationship Id="rId15" Type="http://schemas.openxmlformats.org/officeDocument/2006/relationships/oleObject" Target="../embeddings/oleObject13.bin"/><Relationship Id="rId23" Type="http://schemas.openxmlformats.org/officeDocument/2006/relationships/image" Target="../media/image8.png"/><Relationship Id="rId28" Type="http://schemas.openxmlformats.org/officeDocument/2006/relationships/image" Target="../media/image4.jpeg"/><Relationship Id="rId10" Type="http://schemas.openxmlformats.org/officeDocument/2006/relationships/tags" Target="../tags/tag49.xml"/><Relationship Id="rId19" Type="http://schemas.openxmlformats.org/officeDocument/2006/relationships/image" Target="../media/image6.png"/><Relationship Id="rId4" Type="http://schemas.openxmlformats.org/officeDocument/2006/relationships/theme" Target="../theme/theme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hyperlink" Target="http://www.twitter.com/capgemini" TargetMode="External"/><Relationship Id="rId27" Type="http://schemas.openxmlformats.org/officeDocument/2006/relationships/image" Target="../media/image10.gi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62.xml"/><Relationship Id="rId18" Type="http://schemas.openxmlformats.org/officeDocument/2006/relationships/tags" Target="../tags/tag67.xml"/><Relationship Id="rId3" Type="http://schemas.openxmlformats.org/officeDocument/2006/relationships/slideLayout" Target="../slideLayouts/slideLayout17.xml"/><Relationship Id="rId21" Type="http://schemas.openxmlformats.org/officeDocument/2006/relationships/oleObject" Target="../embeddings/oleObject17.bin"/><Relationship Id="rId7" Type="http://schemas.openxmlformats.org/officeDocument/2006/relationships/slideLayout" Target="../slideLayouts/slideLayout21.xml"/><Relationship Id="rId12" Type="http://schemas.openxmlformats.org/officeDocument/2006/relationships/vmlDrawing" Target="../drawings/vmlDrawing17.vml"/><Relationship Id="rId17" Type="http://schemas.openxmlformats.org/officeDocument/2006/relationships/tags" Target="../tags/tag66.xml"/><Relationship Id="rId2" Type="http://schemas.openxmlformats.org/officeDocument/2006/relationships/slideLayout" Target="../slideLayouts/slideLayout16.xml"/><Relationship Id="rId16" Type="http://schemas.openxmlformats.org/officeDocument/2006/relationships/tags" Target="../tags/tag65.xml"/><Relationship Id="rId20" Type="http://schemas.openxmlformats.org/officeDocument/2006/relationships/tags" Target="../tags/tag6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4.xml"/><Relationship Id="rId5" Type="http://schemas.openxmlformats.org/officeDocument/2006/relationships/slideLayout" Target="../slideLayouts/slideLayout19.xml"/><Relationship Id="rId15" Type="http://schemas.openxmlformats.org/officeDocument/2006/relationships/tags" Target="../tags/tag64.xml"/><Relationship Id="rId23" Type="http://schemas.openxmlformats.org/officeDocument/2006/relationships/image" Target="../media/image13.png"/><Relationship Id="rId10" Type="http://schemas.openxmlformats.org/officeDocument/2006/relationships/slideLayout" Target="../slideLayouts/slideLayout24.xml"/><Relationship Id="rId19" Type="http://schemas.openxmlformats.org/officeDocument/2006/relationships/tags" Target="../tags/tag6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ags" Target="../tags/tag63.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252" name="think-cell Slide" r:id="rId21" imgW="360" imgH="360" progId="">
                  <p:embed/>
                </p:oleObj>
              </mc:Choice>
              <mc:Fallback>
                <p:oleObj name="think-cell Slide" r:id="rId21" imgW="360" imgH="360" progId="">
                  <p:embed/>
                  <p:pic>
                    <p:nvPicPr>
                      <p:cNvPr id="0" name="Picture 1" hidden="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3"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298518"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8827278"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17"/>
            </p:custDataLst>
          </p:nvPr>
        </p:nvSpPr>
        <p:spPr bwMode="auto">
          <a:xfrm>
            <a:off x="4"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8"/>
            </p:custDataLst>
          </p:nvPr>
        </p:nvSpPr>
        <p:spPr bwMode="auto">
          <a:xfrm>
            <a:off x="6223230" y="6623408"/>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sp>
        <p:nvSpPr>
          <p:cNvPr id="13" name="Rectangle 12"/>
          <p:cNvSpPr/>
          <p:nvPr>
            <p:custDataLst>
              <p:tags r:id="rId19"/>
            </p:custDataLst>
          </p:nvPr>
        </p:nvSpPr>
        <p:spPr>
          <a:xfrm>
            <a:off x="6911928" y="6427223"/>
            <a:ext cx="1767281" cy="195814"/>
          </a:xfrm>
          <a:prstGeom prst="rect">
            <a:avLst/>
          </a:prstGeom>
        </p:spPr>
        <p:txBody>
          <a:bodyPr wrap="none" lIns="35997" tIns="35997" rIns="35997" bIns="35997" anchor="b" anchorCtr="0">
            <a:noAutofit/>
          </a:bodyPr>
          <a:lstStyle/>
          <a:p>
            <a:pPr algn="r"/>
            <a:r>
              <a:rPr lang="en-US" sz="700" dirty="0" smtClean="0">
                <a:solidFill>
                  <a:schemeClr val="tx2"/>
                </a:solidFill>
                <a:latin typeface="+mj-lt"/>
              </a:rPr>
              <a:t>Presentation Title | Date</a:t>
            </a:r>
            <a:endParaRPr lang="en-US" sz="700" dirty="0">
              <a:solidFill>
                <a:schemeClr val="tx2"/>
              </a:solidFill>
              <a:latin typeface="+mj-lt"/>
            </a:endParaRPr>
          </a:p>
        </p:txBody>
      </p:sp>
      <p:cxnSp>
        <p:nvCxnSpPr>
          <p:cNvPr id="15" name="Straight Connector 5"/>
          <p:cNvCxnSpPr/>
          <p:nvPr>
            <p:custDataLst>
              <p:tags r:id="rId20"/>
            </p:custDataLst>
          </p:nvPr>
        </p:nvCxnSpPr>
        <p:spPr>
          <a:xfrm flipH="1">
            <a:off x="4"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3" cstate="print"/>
          <a:stretch>
            <a:fillRect/>
          </a:stretch>
        </p:blipFill>
        <p:spPr>
          <a:xfrm>
            <a:off x="270463" y="6439028"/>
            <a:ext cx="1438102" cy="344978"/>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28" r:id="rId1"/>
    <p:sldLayoutId id="2147483989" r:id="rId2"/>
    <p:sldLayoutId id="2147483965" r:id="rId3"/>
    <p:sldLayoutId id="2147483966" r:id="rId4"/>
    <p:sldLayoutId id="2147483962" r:id="rId5"/>
    <p:sldLayoutId id="2147483963" r:id="rId6"/>
    <p:sldLayoutId id="2147483968" r:id="rId7"/>
    <p:sldLayoutId id="2147483964" r:id="rId8"/>
    <p:sldLayoutId id="2147483934" r:id="rId9"/>
    <p:sldLayoutId id="2147484001" r:id="rId10"/>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9227"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71"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6"/>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3323" name="think-cell Slide" r:id="rId15" imgW="360" imgH="360" progId="">
                  <p:embed/>
                </p:oleObj>
              </mc:Choice>
              <mc:Fallback>
                <p:oleObj name="think-cell Slide" r:id="rId15" imgW="360" imgH="360" progId="">
                  <p:embed/>
                  <p:pic>
                    <p:nvPicPr>
                      <p:cNvPr id="0" name="Picture 1"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8"/>
            </p:custDataLst>
          </p:nvPr>
        </p:nvPicPr>
        <p:blipFill>
          <a:blip r:embed="rId17" cstate="email"/>
          <a:stretch>
            <a:fillRect/>
          </a:stretch>
        </p:blipFill>
        <p:spPr bwMode="auto">
          <a:xfrm>
            <a:off x="5510277" y="1119834"/>
            <a:ext cx="2873702" cy="238571"/>
          </a:xfrm>
          <a:prstGeom prst="rect">
            <a:avLst/>
          </a:prstGeom>
          <a:noFill/>
          <a:ln>
            <a:noFill/>
          </a:ln>
        </p:spPr>
      </p:pic>
      <p:sp>
        <p:nvSpPr>
          <p:cNvPr id="15" name="Rectangle 14"/>
          <p:cNvSpPr/>
          <p:nvPr>
            <p:custDataLst>
              <p:tags r:id="rId9"/>
            </p:custDataLst>
          </p:nvPr>
        </p:nvSpPr>
        <p:spPr>
          <a:xfrm>
            <a:off x="6049245" y="5457935"/>
            <a:ext cx="2523255" cy="380480"/>
          </a:xfrm>
          <a:prstGeom prst="rect">
            <a:avLst/>
          </a:prstGeom>
        </p:spPr>
        <p:txBody>
          <a:bodyPr wrap="none" lIns="0" tIns="36000" rIns="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8"/>
          </p:cNvPr>
          <p:cNvPicPr>
            <a:picLocks noChangeAspect="1" noChangeArrowheads="1"/>
          </p:cNvPicPr>
          <p:nvPr>
            <p:custDataLst>
              <p:tags r:id="rId10"/>
            </p:custDataLst>
          </p:nvPr>
        </p:nvPicPr>
        <p:blipFill>
          <a:blip r:embed="rId19" cstate="email"/>
          <a:stretch>
            <a:fillRect/>
          </a:stretch>
        </p:blipFill>
        <p:spPr bwMode="auto">
          <a:xfrm>
            <a:off x="7079299" y="5932547"/>
            <a:ext cx="276225" cy="266700"/>
          </a:xfrm>
          <a:prstGeom prst="rect">
            <a:avLst/>
          </a:prstGeom>
          <a:noFill/>
          <a:ln>
            <a:noFill/>
          </a:ln>
        </p:spPr>
      </p:pic>
      <p:pic>
        <p:nvPicPr>
          <p:cNvPr id="17" name="Picture 4" descr="C:\Users\UserSim\Desktop\DS_icons\128x128 shadows\linkedin.png">
            <a:hlinkClick r:id="rId20"/>
          </p:cNvPr>
          <p:cNvPicPr>
            <a:picLocks noChangeAspect="1" noChangeArrowheads="1"/>
          </p:cNvPicPr>
          <p:nvPr>
            <p:custDataLst>
              <p:tags r:id="rId11"/>
            </p:custDataLst>
          </p:nvPr>
        </p:nvPicPr>
        <p:blipFill>
          <a:blip r:embed="rId21" cstate="email"/>
          <a:stretch>
            <a:fillRect/>
          </a:stretch>
        </p:blipFill>
        <p:spPr bwMode="auto">
          <a:xfrm>
            <a:off x="7374619" y="5932547"/>
            <a:ext cx="285750" cy="266700"/>
          </a:xfrm>
          <a:prstGeom prst="rect">
            <a:avLst/>
          </a:prstGeom>
          <a:noFill/>
          <a:ln>
            <a:noFill/>
          </a:ln>
        </p:spPr>
      </p:pic>
      <p:pic>
        <p:nvPicPr>
          <p:cNvPr id="18" name="Picture 5" descr="C:\Users\UserSim\Desktop\DS_icons\128x128 shadows\twitter.png">
            <a:hlinkClick r:id="rId22"/>
          </p:cNvPr>
          <p:cNvPicPr>
            <a:picLocks noChangeAspect="1" noChangeArrowheads="1"/>
          </p:cNvPicPr>
          <p:nvPr>
            <p:custDataLst>
              <p:tags r:id="rId12"/>
            </p:custDataLst>
          </p:nvPr>
        </p:nvPicPr>
        <p:blipFill>
          <a:blip r:embed="rId23" cstate="email"/>
          <a:stretch>
            <a:fillRect/>
          </a:stretch>
        </p:blipFill>
        <p:spPr bwMode="auto">
          <a:xfrm>
            <a:off x="7993391" y="5932547"/>
            <a:ext cx="285750" cy="266700"/>
          </a:xfrm>
          <a:prstGeom prst="rect">
            <a:avLst/>
          </a:prstGeom>
          <a:noFill/>
          <a:ln>
            <a:noFill/>
          </a:ln>
        </p:spPr>
      </p:pic>
      <p:pic>
        <p:nvPicPr>
          <p:cNvPr id="19" name="Picture 6" descr="C:\Users\UserSim\Desktop\DS_icons\128x128 shadows\youtube.png">
            <a:hlinkClick r:id="rId24"/>
          </p:cNvPr>
          <p:cNvPicPr>
            <a:picLocks noChangeAspect="1" noChangeArrowheads="1"/>
          </p:cNvPicPr>
          <p:nvPr>
            <p:custDataLst>
              <p:tags r:id="rId13"/>
            </p:custDataLst>
          </p:nvPr>
        </p:nvPicPr>
        <p:blipFill>
          <a:blip r:embed="rId25" cstate="email"/>
          <a:stretch>
            <a:fillRect/>
          </a:stretch>
        </p:blipFill>
        <p:spPr bwMode="auto">
          <a:xfrm>
            <a:off x="8301091" y="5932547"/>
            <a:ext cx="285750" cy="266700"/>
          </a:xfrm>
          <a:prstGeom prst="rect">
            <a:avLst/>
          </a:prstGeom>
          <a:noFill/>
          <a:ln>
            <a:noFill/>
          </a:ln>
        </p:spPr>
      </p:pic>
      <p:pic>
        <p:nvPicPr>
          <p:cNvPr id="20" name="Image 22" descr="Picto_Slideshare.gif">
            <a:hlinkClick r:id="rId26"/>
          </p:cNvPr>
          <p:cNvPicPr preferRelativeResize="0">
            <a:picLocks/>
          </p:cNvPicPr>
          <p:nvPr>
            <p:custDataLst>
              <p:tags r:id="rId14"/>
            </p:custDataLst>
          </p:nvPr>
        </p:nvPicPr>
        <p:blipFill>
          <a:blip r:embed="rId27" cstate="email"/>
          <a:srcRect l="4793" t="6316" r="5718" b="7969"/>
          <a:stretch>
            <a:fillRect/>
          </a:stretch>
        </p:blipFill>
        <p:spPr>
          <a:xfrm>
            <a:off x="7696611" y="5932552"/>
            <a:ext cx="252001" cy="238125"/>
          </a:xfrm>
          <a:prstGeom prst="roundRect">
            <a:avLst/>
          </a:prstGeom>
          <a:effectLst>
            <a:outerShdw blurRad="38100" dist="25400" dir="5400000" sx="98000" sy="98000" algn="t" rotWithShape="0">
              <a:schemeClr val="tx2">
                <a:alpha val="51000"/>
              </a:schemeClr>
            </a:outerShdw>
          </a:effectLst>
        </p:spPr>
      </p:pic>
      <p:pic>
        <p:nvPicPr>
          <p:cNvPr id="13" name="Image 12" descr="Capgemini_logo.jpg"/>
          <p:cNvPicPr>
            <a:picLocks noChangeAspect="1"/>
          </p:cNvPicPr>
          <p:nvPr/>
        </p:nvPicPr>
        <p:blipFill>
          <a:blip r:embed="rId28" cstate="print"/>
          <a:stretch>
            <a:fillRect/>
          </a:stretch>
        </p:blipFill>
        <p:spPr>
          <a:xfrm>
            <a:off x="796937" y="896215"/>
            <a:ext cx="2880360" cy="6858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custDataLst>
              <p:tags r:id="rId13"/>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0648" name="think-cell Slide" r:id="rId21" imgW="360" imgH="360" progId="">
                  <p:embed/>
                </p:oleObj>
              </mc:Choice>
              <mc:Fallback>
                <p:oleObj name="think-cell Slide" r:id="rId21" imgW="360" imgH="36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 name="Title Placeholder 1"/>
          <p:cNvSpPr>
            <a:spLocks noGrp="1"/>
          </p:cNvSpPr>
          <p:nvPr>
            <p:ph type="title"/>
            <p:custDataLst>
              <p:tags r:id="rId14"/>
            </p:custDataLst>
          </p:nvPr>
        </p:nvSpPr>
        <p:spPr bwMode="auto">
          <a:xfrm>
            <a:off x="0" y="0"/>
            <a:ext cx="91440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7529" tIns="33059" rIns="165294" bIns="33059" numCol="1" anchor="ctr" anchorCtr="0" compatLnSpc="1">
            <a:prstTxWarp prst="textNoShape">
              <a:avLst/>
            </a:prstTxWarp>
          </a:bodyPr>
          <a:lstStyle/>
          <a:p>
            <a:pPr lvl="0"/>
            <a:r>
              <a:rPr lang="en-US" altLang="en-US" smtClean="0"/>
              <a:t>Click to edit Master title style</a:t>
            </a:r>
          </a:p>
        </p:txBody>
      </p:sp>
      <p:sp>
        <p:nvSpPr>
          <p:cNvPr id="1029" name="Text Placeholder 2"/>
          <p:cNvSpPr>
            <a:spLocks noGrp="1"/>
          </p:cNvSpPr>
          <p:nvPr>
            <p:ph type="body" idx="1"/>
            <p:custDataLst>
              <p:tags r:id="rId15"/>
            </p:custDataLst>
          </p:nvPr>
        </p:nvSpPr>
        <p:spPr bwMode="auto">
          <a:xfrm>
            <a:off x="315060" y="1255715"/>
            <a:ext cx="8513885"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3059" rIns="33059" bIns="33059" numCol="1" anchor="t" anchorCtr="0" compatLnSpc="1">
            <a:prstTxWarp prst="textNoShape">
              <a:avLst/>
            </a:prstTxWarp>
          </a:bodyPr>
          <a:lstStyle/>
          <a:p>
            <a:pPr lvl="0"/>
            <a:r>
              <a:rPr lang="en-US" altLang="en-US" smtClean="0"/>
              <a:t>Click to edit Master text style</a:t>
            </a:r>
          </a:p>
          <a:p>
            <a:pPr lvl="1"/>
            <a:r>
              <a:rPr lang="en-US" altLang="en-US" smtClean="0"/>
              <a:t>Text style level 2</a:t>
            </a:r>
          </a:p>
          <a:p>
            <a:pPr lvl="2"/>
            <a:r>
              <a:rPr lang="en-US" altLang="en-US" smtClean="0"/>
              <a:t>Text style level 3</a:t>
            </a:r>
          </a:p>
          <a:p>
            <a:pPr lvl="3"/>
            <a:r>
              <a:rPr lang="en-US" altLang="en-US" smtClean="0"/>
              <a:t>Text style level 4</a:t>
            </a:r>
          </a:p>
        </p:txBody>
      </p:sp>
      <p:sp>
        <p:nvSpPr>
          <p:cNvPr id="2" name="TextBox 10"/>
          <p:cNvSpPr txBox="1">
            <a:spLocks noChangeArrowheads="1"/>
          </p:cNvSpPr>
          <p:nvPr>
            <p:custDataLst>
              <p:tags r:id="rId16"/>
            </p:custDataLst>
          </p:nvPr>
        </p:nvSpPr>
        <p:spPr bwMode="auto">
          <a:xfrm>
            <a:off x="8827128" y="6661264"/>
            <a:ext cx="110608" cy="107722"/>
          </a:xfrm>
          <a:prstGeom prst="rect">
            <a:avLst/>
          </a:prstGeom>
          <a:noFill/>
          <a:ln>
            <a:noFill/>
          </a:ln>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957263" eaLnBrk="1" fontAlgn="base" hangingPunct="1">
              <a:spcBef>
                <a:spcPct val="0"/>
              </a:spcBef>
              <a:spcAft>
                <a:spcPct val="0"/>
              </a:spcAft>
              <a:defRPr/>
            </a:pPr>
            <a:fld id="{31C26E1F-7EF4-49FA-87FF-202D11AE7980}" type="slidenum">
              <a:rPr lang="en-US" sz="700" smtClean="0">
                <a:solidFill>
                  <a:srgbClr val="909090"/>
                </a:solidFill>
              </a:rPr>
              <a:pPr algn="ctr" defTabSz="957263" eaLnBrk="1" fontAlgn="base" hangingPunct="1">
                <a:spcBef>
                  <a:spcPct val="0"/>
                </a:spcBef>
                <a:spcAft>
                  <a:spcPct val="0"/>
                </a:spcAft>
                <a:defRPr/>
              </a:pPr>
              <a:t>‹#›</a:t>
            </a:fld>
            <a:endParaRPr lang="en-US" sz="700" dirty="0" smtClean="0">
              <a:solidFill>
                <a:srgbClr val="909090"/>
              </a:solidFill>
            </a:endParaRPr>
          </a:p>
        </p:txBody>
      </p:sp>
      <p:sp>
        <p:nvSpPr>
          <p:cNvPr id="9" name="Freeform 4"/>
          <p:cNvSpPr>
            <a:spLocks/>
          </p:cNvSpPr>
          <p:nvPr>
            <p:custDataLst>
              <p:tags r:id="rId17"/>
            </p:custDataLst>
          </p:nvPr>
        </p:nvSpPr>
        <p:spPr bwMode="auto">
          <a:xfrm>
            <a:off x="0" y="438153"/>
            <a:ext cx="9144000" cy="727075"/>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B7BE16"/>
              </a:solidFill>
              <a:cs typeface="Arial" pitchFamily="34" charset="0"/>
            </a:endParaRPr>
          </a:p>
        </p:txBody>
      </p:sp>
      <p:sp>
        <p:nvSpPr>
          <p:cNvPr id="1031" name="Rectangle 11"/>
          <p:cNvSpPr>
            <a:spLocks noChangeArrowheads="1"/>
          </p:cNvSpPr>
          <p:nvPr>
            <p:custDataLst>
              <p:tags r:id="rId18"/>
            </p:custDataLst>
          </p:nvPr>
        </p:nvSpPr>
        <p:spPr bwMode="auto">
          <a:xfrm>
            <a:off x="6043249" y="6623050"/>
            <a:ext cx="2636227" cy="184150"/>
          </a:xfrm>
          <a:prstGeom prst="rect">
            <a:avLst/>
          </a:prstGeom>
          <a:noFill/>
          <a:ln w="19050">
            <a:noFill/>
            <a:miter lim="800000"/>
            <a:headEnd/>
            <a:tailEnd/>
          </a:ln>
        </p:spPr>
        <p:txBody>
          <a:bodyPr lIns="35997" tIns="35997" rIns="35997" bIns="35997" anchor="b"/>
          <a:lstStyle/>
          <a:p>
            <a:pPr algn="r" defTabSz="995363" eaLnBrk="0" fontAlgn="base" hangingPunct="0">
              <a:lnSpc>
                <a:spcPct val="90000"/>
              </a:lnSpc>
              <a:spcBef>
                <a:spcPct val="10000"/>
              </a:spcBef>
              <a:spcAft>
                <a:spcPct val="0"/>
              </a:spcAft>
              <a:defRPr/>
            </a:pPr>
            <a:r>
              <a:rPr lang="en-US" altLang="en-US" sz="700" dirty="0">
                <a:solidFill>
                  <a:srgbClr val="909090"/>
                </a:solidFill>
                <a:ea typeface="Helvetica Light"/>
                <a:cs typeface="Helvetica Light"/>
              </a:rPr>
              <a:t>Copyright © Capgemini 2015. All Rights Reserved</a:t>
            </a:r>
          </a:p>
        </p:txBody>
      </p:sp>
      <p:sp>
        <p:nvSpPr>
          <p:cNvPr id="1032" name="Rectangle 12"/>
          <p:cNvSpPr>
            <a:spLocks noChangeArrowheads="1"/>
          </p:cNvSpPr>
          <p:nvPr>
            <p:custDataLst>
              <p:tags r:id="rId19"/>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defTabSz="957263" fontAlgn="base">
              <a:spcBef>
                <a:spcPct val="0"/>
              </a:spcBef>
              <a:spcAft>
                <a:spcPct val="0"/>
              </a:spcAft>
              <a:defRPr/>
            </a:pPr>
            <a:r>
              <a:rPr lang="en-US" sz="700" dirty="0">
                <a:solidFill>
                  <a:srgbClr val="484848"/>
                </a:solidFill>
                <a:cs typeface="Arial" pitchFamily="34" charset="0"/>
              </a:rPr>
              <a:t>Presentation Title | Date</a:t>
            </a:r>
          </a:p>
        </p:txBody>
      </p:sp>
      <p:cxnSp>
        <p:nvCxnSpPr>
          <p:cNvPr id="14" name="Straight Connector 5"/>
          <p:cNvCxnSpPr/>
          <p:nvPr>
            <p:custDataLst>
              <p:tags r:id="rId20"/>
            </p:custDataLst>
          </p:nvPr>
        </p:nvCxnSpPr>
        <p:spPr>
          <a:xfrm flipH="1">
            <a:off x="0" y="6362700"/>
            <a:ext cx="9144000"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035" name="Picture 26" descr="D:\Users\bkp\My Work\TEMPLATES\LOGO Library\Capgemini_Logo_Set\Capgemini Logo Set\ppt\Logo_Capgemini_RGB.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2385" y="6456363"/>
            <a:ext cx="1257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658522"/>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Lst>
  <p:timing>
    <p:tnLst>
      <p:par>
        <p:cTn id="1" dur="indefinite" restart="never" nodeType="tmRoot"/>
      </p:par>
    </p:tnLst>
  </p:timing>
  <p:txStyles>
    <p:titleStyle>
      <a:lvl1pPr algn="l" defTabSz="912813" rtl="0" eaLnBrk="0" fontAlgn="base" hangingPunct="0">
        <a:lnSpc>
          <a:spcPct val="85000"/>
        </a:lnSpc>
        <a:spcBef>
          <a:spcPct val="0"/>
        </a:spcBef>
        <a:spcAft>
          <a:spcPct val="0"/>
        </a:spcAft>
        <a:defRPr sz="2800" kern="1200">
          <a:solidFill>
            <a:schemeClr val="tx1"/>
          </a:solidFill>
          <a:latin typeface="Arial Narrow" pitchFamily="34" charset="0"/>
          <a:ea typeface="+mj-ea"/>
          <a:cs typeface="+mj-cs"/>
        </a:defRPr>
      </a:lvl1pPr>
      <a:lvl2pPr algn="l" defTabSz="912813" rtl="0" eaLnBrk="0" fontAlgn="base" hangingPunct="0">
        <a:lnSpc>
          <a:spcPct val="85000"/>
        </a:lnSpc>
        <a:spcBef>
          <a:spcPct val="0"/>
        </a:spcBef>
        <a:spcAft>
          <a:spcPct val="0"/>
        </a:spcAft>
        <a:defRPr sz="2800">
          <a:solidFill>
            <a:schemeClr val="tx1"/>
          </a:solidFill>
          <a:latin typeface="Arial Narrow" pitchFamily="34" charset="0"/>
        </a:defRPr>
      </a:lvl2pPr>
      <a:lvl3pPr algn="l" defTabSz="912813" rtl="0" eaLnBrk="0" fontAlgn="base" hangingPunct="0">
        <a:lnSpc>
          <a:spcPct val="85000"/>
        </a:lnSpc>
        <a:spcBef>
          <a:spcPct val="0"/>
        </a:spcBef>
        <a:spcAft>
          <a:spcPct val="0"/>
        </a:spcAft>
        <a:defRPr sz="2800">
          <a:solidFill>
            <a:schemeClr val="tx1"/>
          </a:solidFill>
          <a:latin typeface="Arial Narrow" pitchFamily="34" charset="0"/>
        </a:defRPr>
      </a:lvl3pPr>
      <a:lvl4pPr algn="l" defTabSz="912813" rtl="0" eaLnBrk="0" fontAlgn="base" hangingPunct="0">
        <a:lnSpc>
          <a:spcPct val="85000"/>
        </a:lnSpc>
        <a:spcBef>
          <a:spcPct val="0"/>
        </a:spcBef>
        <a:spcAft>
          <a:spcPct val="0"/>
        </a:spcAft>
        <a:defRPr sz="2800">
          <a:solidFill>
            <a:schemeClr val="tx1"/>
          </a:solidFill>
          <a:latin typeface="Arial Narrow" pitchFamily="34" charset="0"/>
        </a:defRPr>
      </a:lvl4pPr>
      <a:lvl5pPr algn="l" defTabSz="912813" rtl="0" eaLnBrk="0" fontAlgn="base" hangingPunct="0">
        <a:lnSpc>
          <a:spcPct val="85000"/>
        </a:lnSpc>
        <a:spcBef>
          <a:spcPct val="0"/>
        </a:spcBef>
        <a:spcAft>
          <a:spcPct val="0"/>
        </a:spcAft>
        <a:defRPr sz="2800">
          <a:solidFill>
            <a:schemeClr val="tx1"/>
          </a:solidFill>
          <a:latin typeface="Arial Narrow" pitchFamily="34" charset="0"/>
        </a:defRPr>
      </a:lvl5pPr>
      <a:lvl6pPr marL="457200" algn="l" defTabSz="912813" rtl="0" fontAlgn="base">
        <a:lnSpc>
          <a:spcPct val="85000"/>
        </a:lnSpc>
        <a:spcBef>
          <a:spcPct val="0"/>
        </a:spcBef>
        <a:spcAft>
          <a:spcPct val="0"/>
        </a:spcAft>
        <a:defRPr sz="2800">
          <a:solidFill>
            <a:schemeClr val="tx1"/>
          </a:solidFill>
          <a:latin typeface="Arial Narrow" pitchFamily="34" charset="0"/>
        </a:defRPr>
      </a:lvl6pPr>
      <a:lvl7pPr marL="914400" algn="l" defTabSz="912813" rtl="0" fontAlgn="base">
        <a:lnSpc>
          <a:spcPct val="85000"/>
        </a:lnSpc>
        <a:spcBef>
          <a:spcPct val="0"/>
        </a:spcBef>
        <a:spcAft>
          <a:spcPct val="0"/>
        </a:spcAft>
        <a:defRPr sz="2800">
          <a:solidFill>
            <a:schemeClr val="tx1"/>
          </a:solidFill>
          <a:latin typeface="Arial Narrow" pitchFamily="34" charset="0"/>
        </a:defRPr>
      </a:lvl7pPr>
      <a:lvl8pPr marL="1371600" algn="l" defTabSz="912813" rtl="0" fontAlgn="base">
        <a:lnSpc>
          <a:spcPct val="85000"/>
        </a:lnSpc>
        <a:spcBef>
          <a:spcPct val="0"/>
        </a:spcBef>
        <a:spcAft>
          <a:spcPct val="0"/>
        </a:spcAft>
        <a:defRPr sz="2800">
          <a:solidFill>
            <a:schemeClr val="tx1"/>
          </a:solidFill>
          <a:latin typeface="Arial Narrow" pitchFamily="34" charset="0"/>
        </a:defRPr>
      </a:lvl8pPr>
      <a:lvl9pPr marL="1828800" algn="l" defTabSz="912813" rtl="0" fontAlgn="base">
        <a:lnSpc>
          <a:spcPct val="85000"/>
        </a:lnSpc>
        <a:spcBef>
          <a:spcPct val="0"/>
        </a:spcBef>
        <a:spcAft>
          <a:spcPct val="0"/>
        </a:spcAft>
        <a:defRPr sz="2800">
          <a:solidFill>
            <a:schemeClr val="tx1"/>
          </a:solidFill>
          <a:latin typeface="Arial Narrow" pitchFamily="34" charset="0"/>
        </a:defRPr>
      </a:lvl9pPr>
    </p:titleStyle>
    <p:bodyStyle>
      <a:lvl1pPr marL="228600" indent="-228600" algn="l" defTabSz="912813" rtl="0" eaLnBrk="0" fontAlgn="base" hangingPunct="0">
        <a:spcBef>
          <a:spcPct val="0"/>
        </a:spcBef>
        <a:spcAft>
          <a:spcPts val="600"/>
        </a:spcAft>
        <a:buClr>
          <a:schemeClr val="accent2"/>
        </a:buClr>
        <a:buFont typeface="Wingdings" pitchFamily="2" charset="2"/>
        <a:buChar char="§"/>
        <a:defRPr sz="2000" kern="1200">
          <a:solidFill>
            <a:srgbClr val="484848"/>
          </a:solidFill>
          <a:latin typeface="+mn-lt"/>
          <a:ea typeface="+mn-ea"/>
          <a:cs typeface="+mn-cs"/>
        </a:defRPr>
      </a:lvl1pPr>
      <a:lvl2pPr marL="457200" indent="-228600" algn="l" defTabSz="912813" rtl="0" eaLnBrk="0" fontAlgn="base" hangingPunct="0">
        <a:spcBef>
          <a:spcPct val="0"/>
        </a:spcBef>
        <a:spcAft>
          <a:spcPts val="600"/>
        </a:spcAft>
        <a:buClr>
          <a:schemeClr val="accent2"/>
        </a:buClr>
        <a:buFont typeface="Arial" pitchFamily="34" charset="0"/>
        <a:buChar char="•"/>
        <a:defRPr kern="1200">
          <a:solidFill>
            <a:srgbClr val="484848"/>
          </a:solidFill>
          <a:latin typeface="+mn-lt"/>
          <a:ea typeface="+mn-ea"/>
          <a:cs typeface="+mn-cs"/>
        </a:defRPr>
      </a:lvl2pPr>
      <a:lvl3pPr marL="685800" indent="-228600" algn="l" defTabSz="912813" rtl="0" eaLnBrk="0" fontAlgn="base" hangingPunct="0">
        <a:spcBef>
          <a:spcPct val="0"/>
        </a:spcBef>
        <a:spcAft>
          <a:spcPts val="600"/>
        </a:spcAft>
        <a:buClr>
          <a:schemeClr val="accent2"/>
        </a:buClr>
        <a:buFont typeface="Arial" pitchFamily="34" charset="0"/>
        <a:buChar char="–"/>
        <a:defRPr sz="1600" kern="1200">
          <a:solidFill>
            <a:srgbClr val="484848"/>
          </a:solidFill>
          <a:latin typeface="+mn-lt"/>
          <a:ea typeface="+mn-ea"/>
          <a:cs typeface="+mn-cs"/>
        </a:defRPr>
      </a:lvl3pPr>
      <a:lvl4pPr marL="914400" indent="-228600" algn="l" defTabSz="912813" rtl="0" eaLnBrk="0" fontAlgn="base" hangingPunct="0">
        <a:spcBef>
          <a:spcPct val="0"/>
        </a:spcBef>
        <a:spcAft>
          <a:spcPct val="0"/>
        </a:spcAft>
        <a:buClr>
          <a:schemeClr val="accent2"/>
        </a:buClr>
        <a:buFont typeface="Courier New" pitchFamily="49" charset="0"/>
        <a:buChar char="o"/>
        <a:defRPr sz="1400" kern="1200">
          <a:solidFill>
            <a:srgbClr val="484848"/>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21.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oleObject" Target="../embeddings/oleObject60.bin"/><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slideLayout" Target="../slideLayouts/slideLayout8.xml"/><Relationship Id="rId2" Type="http://schemas.openxmlformats.org/officeDocument/2006/relationships/tags" Target="../tags/tag149.xml"/><Relationship Id="rId1" Type="http://schemas.openxmlformats.org/officeDocument/2006/relationships/vmlDrawing" Target="../drawings/vmlDrawing54.v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hyperlink" Target="mailto:name.lastname@capgemini.com" TargetMode="Externa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image" Target="../media/image1.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talend.com/"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Oracle_RAC"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60.xml"/><Relationship Id="rId18" Type="http://schemas.openxmlformats.org/officeDocument/2006/relationships/slide" Target="slide75.xml"/><Relationship Id="rId3" Type="http://schemas.openxmlformats.org/officeDocument/2006/relationships/slide" Target="slide11.xml"/><Relationship Id="rId21" Type="http://schemas.openxmlformats.org/officeDocument/2006/relationships/slide" Target="slide84.xml"/><Relationship Id="rId7" Type="http://schemas.openxmlformats.org/officeDocument/2006/relationships/slide" Target="slide21.xml"/><Relationship Id="rId12" Type="http://schemas.openxmlformats.org/officeDocument/2006/relationships/slide" Target="slide48.xml"/><Relationship Id="rId17" Type="http://schemas.openxmlformats.org/officeDocument/2006/relationships/slide" Target="slide69.xml"/><Relationship Id="rId2" Type="http://schemas.openxmlformats.org/officeDocument/2006/relationships/slide" Target="slide3.xml"/><Relationship Id="rId16" Type="http://schemas.openxmlformats.org/officeDocument/2006/relationships/slide" Target="slide68.xml"/><Relationship Id="rId20"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46.xml"/><Relationship Id="rId5" Type="http://schemas.openxmlformats.org/officeDocument/2006/relationships/slide" Target="slide16.xml"/><Relationship Id="rId15" Type="http://schemas.openxmlformats.org/officeDocument/2006/relationships/slide" Target="slide66.xml"/><Relationship Id="rId23" Type="http://schemas.openxmlformats.org/officeDocument/2006/relationships/slide" Target="slide104.xml"/><Relationship Id="rId10" Type="http://schemas.openxmlformats.org/officeDocument/2006/relationships/slide" Target="slide45.xml"/><Relationship Id="rId19" Type="http://schemas.openxmlformats.org/officeDocument/2006/relationships/slide" Target="slide78.xml"/><Relationship Id="rId4" Type="http://schemas.openxmlformats.org/officeDocument/2006/relationships/slide" Target="slide12.xml"/><Relationship Id="rId9" Type="http://schemas.openxmlformats.org/officeDocument/2006/relationships/slide" Target="slide30.xml"/><Relationship Id="rId14" Type="http://schemas.openxmlformats.org/officeDocument/2006/relationships/slide" Target="slide64.xml"/><Relationship Id="rId22" Type="http://schemas.openxmlformats.org/officeDocument/2006/relationships/slide" Target="slide98.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1.emf"/><Relationship Id="rId2" Type="http://schemas.openxmlformats.org/officeDocument/2006/relationships/tags" Target="../tags/tag122.xml"/><Relationship Id="rId1" Type="http://schemas.openxmlformats.org/officeDocument/2006/relationships/vmlDrawing" Target="../drawings/vmlDrawing29.vml"/><Relationship Id="rId6" Type="http://schemas.openxmlformats.org/officeDocument/2006/relationships/oleObject" Target="../embeddings/oleObject35.bin"/><Relationship Id="rId5" Type="http://schemas.openxmlformats.org/officeDocument/2006/relationships/slideLayout" Target="../slideLayouts/slideLayout3.xml"/><Relationship Id="rId4" Type="http://schemas.openxmlformats.org/officeDocument/2006/relationships/tags" Target="../tags/tag1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5.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6.xml"/><Relationship Id="rId1" Type="http://schemas.openxmlformats.org/officeDocument/2006/relationships/vmlDrawing" Target="../drawings/vmlDrawing31.vml"/><Relationship Id="rId6" Type="http://schemas.openxmlformats.org/officeDocument/2006/relationships/image" Target="../media/image68.jpe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7.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9.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0.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1.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0.png"/><Relationship Id="rId2" Type="http://schemas.openxmlformats.org/officeDocument/2006/relationships/tags" Target="../tags/tag132.xml"/><Relationship Id="rId1" Type="http://schemas.openxmlformats.org/officeDocument/2006/relationships/vmlDrawing" Target="../drawings/vmlDrawing37.vml"/><Relationship Id="rId6" Type="http://schemas.openxmlformats.org/officeDocument/2006/relationships/image" Target="../media/image69.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3.xml"/><Relationship Id="rId1" Type="http://schemas.openxmlformats.org/officeDocument/2006/relationships/vmlDrawing" Target="../drawings/vmlDrawing38.v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4.xml"/><Relationship Id="rId1" Type="http://schemas.openxmlformats.org/officeDocument/2006/relationships/vmlDrawing" Target="../drawings/vmlDrawing39.v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5.xml"/><Relationship Id="rId1" Type="http://schemas.openxmlformats.org/officeDocument/2006/relationships/vmlDrawing" Target="../drawings/vmlDrawing40.vml"/><Relationship Id="rId6" Type="http://schemas.openxmlformats.org/officeDocument/2006/relationships/image" Target="../media/image72.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6.xml"/><Relationship Id="rId1" Type="http://schemas.openxmlformats.org/officeDocument/2006/relationships/vmlDrawing" Target="../drawings/vmlDrawing41.v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7.xml"/><Relationship Id="rId1" Type="http://schemas.openxmlformats.org/officeDocument/2006/relationships/vmlDrawing" Target="../drawings/vmlDrawing42.vml"/><Relationship Id="rId6" Type="http://schemas.openxmlformats.org/officeDocument/2006/relationships/image" Target="../media/image73.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8.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9.xml"/><Relationship Id="rId1" Type="http://schemas.openxmlformats.org/officeDocument/2006/relationships/vmlDrawing" Target="../drawings/vmlDrawing44.vml"/><Relationship Id="rId5" Type="http://schemas.openxmlformats.org/officeDocument/2006/relationships/image" Target="../media/image1.emf"/><Relationship Id="rId4" Type="http://schemas.openxmlformats.org/officeDocument/2006/relationships/oleObject" Target="../embeddings/oleObject50.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0.xml"/><Relationship Id="rId1" Type="http://schemas.openxmlformats.org/officeDocument/2006/relationships/vmlDrawing" Target="../drawings/vmlDrawing45.v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4.png"/><Relationship Id="rId2" Type="http://schemas.openxmlformats.org/officeDocument/2006/relationships/tags" Target="../tags/tag141.xml"/><Relationship Id="rId1" Type="http://schemas.openxmlformats.org/officeDocument/2006/relationships/vmlDrawing" Target="../drawings/vmlDrawing46.vml"/><Relationship Id="rId6" Type="http://schemas.openxmlformats.org/officeDocument/2006/relationships/hyperlink" Target="https://www.dezyre.com/Hadoop-Training-online/19" TargetMode="External"/><Relationship Id="rId5" Type="http://schemas.openxmlformats.org/officeDocument/2006/relationships/image" Target="../media/image1.emf"/><Relationship Id="rId4" Type="http://schemas.openxmlformats.org/officeDocument/2006/relationships/oleObject" Target="../embeddings/oleObject52.bin"/></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2.xml"/><Relationship Id="rId1" Type="http://schemas.openxmlformats.org/officeDocument/2006/relationships/vmlDrawing" Target="../drawings/vmlDrawing47.v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5.png"/><Relationship Id="rId2" Type="http://schemas.openxmlformats.org/officeDocument/2006/relationships/tags" Target="../tags/tag143.xml"/><Relationship Id="rId1" Type="http://schemas.openxmlformats.org/officeDocument/2006/relationships/vmlDrawing" Target="../drawings/vmlDrawing48.vml"/><Relationship Id="rId6" Type="http://schemas.openxmlformats.org/officeDocument/2006/relationships/hyperlink" Target="https://www.dezyre.com/Hadoop-Training-online/19" TargetMode="Externa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4.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5.xml"/><Relationship Id="rId1" Type="http://schemas.openxmlformats.org/officeDocument/2006/relationships/vmlDrawing" Target="../drawings/vmlDrawing50.v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6.xml"/><Relationship Id="rId1" Type="http://schemas.openxmlformats.org/officeDocument/2006/relationships/vmlDrawing" Target="../drawings/vmlDrawing51.v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7.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8.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7"/>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191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ubtitle 1"/>
          <p:cNvSpPr>
            <a:spLocks noGrp="1"/>
          </p:cNvSpPr>
          <p:nvPr>
            <p:ph type="subTitle" idx="1"/>
          </p:nvPr>
        </p:nvSpPr>
        <p:spPr/>
        <p:txBody>
          <a:bodyPr/>
          <a:lstStyle/>
          <a:p>
            <a:r>
              <a:rPr lang="en-US" b="1" dirty="0"/>
              <a:t>Class Room </a:t>
            </a:r>
            <a:r>
              <a:rPr lang="en-US" b="1" dirty="0" smtClean="0"/>
              <a:t>Course Content</a:t>
            </a:r>
            <a:endParaRPr lang="en-US" dirty="0"/>
          </a:p>
        </p:txBody>
      </p:sp>
      <p:sp>
        <p:nvSpPr>
          <p:cNvPr id="4" name="Title 3"/>
          <p:cNvSpPr>
            <a:spLocks noGrp="1"/>
          </p:cNvSpPr>
          <p:nvPr>
            <p:ph type="ctrTitle"/>
          </p:nvPr>
        </p:nvSpPr>
        <p:spPr/>
        <p:txBody>
          <a:bodyPr/>
          <a:lstStyle/>
          <a:p>
            <a:r>
              <a:rPr lang="en-US" b="1" dirty="0" err="1"/>
              <a:t>Talend</a:t>
            </a:r>
            <a:r>
              <a:rPr lang="en-US" b="1" dirty="0"/>
              <a:t> Training</a:t>
            </a:r>
            <a:endParaRPr lang="en-US" dirty="0"/>
          </a:p>
        </p:txBody>
      </p:sp>
    </p:spTree>
    <p:extLst>
      <p:ext uri="{BB962C8B-B14F-4D97-AF65-F5344CB8AC3E}">
        <p14:creationId xmlns:p14="http://schemas.microsoft.com/office/powerpoint/2010/main" val="492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Talend </a:t>
            </a:r>
            <a:r>
              <a:rPr lang="en-US" dirty="0" smtClean="0"/>
              <a:t>– Architecture (Contd..)</a:t>
            </a:r>
            <a:endParaRPr lang="en-US" dirty="0"/>
          </a:p>
        </p:txBody>
      </p:sp>
      <p:pic>
        <p:nvPicPr>
          <p:cNvPr id="234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07" y="1408603"/>
            <a:ext cx="8580234" cy="4546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40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Configuring and running the jobs on remote server from Studio (Contd..)</a:t>
            </a:r>
          </a:p>
        </p:txBody>
      </p:sp>
      <p:sp>
        <p:nvSpPr>
          <p:cNvPr id="3" name="Content Placeholder 2"/>
          <p:cNvSpPr>
            <a:spLocks noGrp="1"/>
          </p:cNvSpPr>
          <p:nvPr>
            <p:ph idx="1"/>
          </p:nvPr>
        </p:nvSpPr>
        <p:spPr>
          <a:xfrm>
            <a:off x="131091" y="1494770"/>
            <a:ext cx="8845484" cy="4643751"/>
          </a:xfrm>
        </p:spPr>
        <p:txBody>
          <a:bodyPr/>
          <a:lstStyle/>
          <a:p>
            <a:pPr algn="just">
              <a:lnSpc>
                <a:spcPct val="150000"/>
              </a:lnSpc>
              <a:buFont typeface="Wingdings" panose="05000000000000000000" pitchFamily="2" charset="2"/>
              <a:buChar char="Ø"/>
            </a:pPr>
            <a:r>
              <a:rPr lang="en-US" sz="1800" dirty="0"/>
              <a:t>To add a remote Job server</a:t>
            </a:r>
            <a:r>
              <a:rPr lang="en-US" sz="1800" dirty="0" smtClean="0"/>
              <a:t>:</a:t>
            </a:r>
            <a:endParaRPr lang="en-US" dirty="0"/>
          </a:p>
          <a:p>
            <a:pPr lvl="1" algn="just">
              <a:lnSpc>
                <a:spcPct val="150000"/>
              </a:lnSpc>
              <a:buFont typeface="Wingdings" panose="05000000000000000000" pitchFamily="2" charset="2"/>
              <a:buChar char="ü"/>
            </a:pPr>
            <a:r>
              <a:rPr lang="en-US" dirty="0"/>
              <a:t>In the Remote Jobs Servers area, click the [+] button to add a new line in the table.</a:t>
            </a:r>
          </a:p>
          <a:p>
            <a:pPr lvl="1" algn="just">
              <a:lnSpc>
                <a:spcPct val="150000"/>
              </a:lnSpc>
              <a:buFont typeface="Wingdings" panose="05000000000000000000" pitchFamily="2" charset="2"/>
              <a:buChar char="ü"/>
            </a:pPr>
            <a:r>
              <a:rPr lang="en-US" dirty="0"/>
              <a:t>Fill in all fields as configured for the Job execution server in Talend Administration Center: Name, Host name (or IP address), Standard port, Username, Password, and File transfer Port. </a:t>
            </a:r>
            <a:endParaRPr lang="en-US" dirty="0" smtClean="0"/>
          </a:p>
          <a:p>
            <a:pPr lvl="1" algn="just">
              <a:lnSpc>
                <a:spcPct val="150000"/>
              </a:lnSpc>
              <a:buFont typeface="Wingdings" panose="05000000000000000000" pitchFamily="2" charset="2"/>
              <a:buChar char="ü"/>
            </a:pPr>
            <a:r>
              <a:rPr lang="en-US" dirty="0" smtClean="0"/>
              <a:t>The </a:t>
            </a:r>
            <a:r>
              <a:rPr lang="en-US" dirty="0"/>
              <a:t>Username and Password fields are not required if you have not configured users into the configuration file of the Job Server. </a:t>
            </a:r>
          </a:p>
        </p:txBody>
      </p:sp>
    </p:spTree>
    <p:extLst>
      <p:ext uri="{BB962C8B-B14F-4D97-AF65-F5344CB8AC3E}">
        <p14:creationId xmlns:p14="http://schemas.microsoft.com/office/powerpoint/2010/main" val="306005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Configuring and running the jobs on remote server from Studio (Contd..)</a:t>
            </a:r>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Ø"/>
            </a:pPr>
            <a:r>
              <a:rPr lang="en-US" sz="1800" dirty="0"/>
              <a:t>To add a remote commandline:</a:t>
            </a:r>
          </a:p>
          <a:p>
            <a:pPr lvl="1" algn="just">
              <a:lnSpc>
                <a:spcPct val="150000"/>
              </a:lnSpc>
              <a:buFont typeface="Wingdings" panose="05000000000000000000" pitchFamily="2" charset="2"/>
              <a:buChar char="ü"/>
            </a:pPr>
            <a:r>
              <a:rPr lang="en-US" dirty="0"/>
              <a:t>Select the Enable commandline server check box if you want to use a remote commandline.</a:t>
            </a:r>
          </a:p>
          <a:p>
            <a:pPr lvl="1" algn="just">
              <a:lnSpc>
                <a:spcPct val="150000"/>
              </a:lnSpc>
              <a:buFont typeface="Wingdings" panose="05000000000000000000" pitchFamily="2" charset="2"/>
              <a:buChar char="ü"/>
            </a:pPr>
            <a:r>
              <a:rPr lang="en-US" dirty="0"/>
              <a:t>Click the plus button to add a new line in the table.</a:t>
            </a:r>
          </a:p>
          <a:p>
            <a:pPr lvl="1" algn="just">
              <a:lnSpc>
                <a:spcPct val="150000"/>
              </a:lnSpc>
              <a:buFont typeface="Wingdings" panose="05000000000000000000" pitchFamily="2" charset="2"/>
              <a:buChar char="ü"/>
            </a:pPr>
            <a:r>
              <a:rPr lang="en-US" dirty="0"/>
              <a:t>Fill in the fields as configured for the commandline in Talend Administration Center: Name, Host name (or IP address), and Port. </a:t>
            </a:r>
          </a:p>
          <a:p>
            <a:pPr lvl="1" algn="just">
              <a:lnSpc>
                <a:spcPct val="150000"/>
              </a:lnSpc>
              <a:buFont typeface="Wingdings" panose="05000000000000000000" pitchFamily="2" charset="2"/>
              <a:buChar char="ü"/>
            </a:pPr>
            <a:r>
              <a:rPr lang="en-US" dirty="0"/>
              <a:t>Click Apply and OK to validate the changes.</a:t>
            </a:r>
          </a:p>
          <a:p>
            <a:pPr marL="0" indent="0">
              <a:buNone/>
            </a:pPr>
            <a:endParaRPr lang="en-US" dirty="0"/>
          </a:p>
        </p:txBody>
      </p:sp>
    </p:spTree>
    <p:extLst>
      <p:ext uri="{BB962C8B-B14F-4D97-AF65-F5344CB8AC3E}">
        <p14:creationId xmlns:p14="http://schemas.microsoft.com/office/powerpoint/2010/main" val="37058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600" dirty="0"/>
              <a:t>Run a Job Remotely</a:t>
            </a:r>
          </a:p>
        </p:txBody>
      </p:sp>
      <p:sp>
        <p:nvSpPr>
          <p:cNvPr id="3" name="Content Placeholder 2"/>
          <p:cNvSpPr>
            <a:spLocks noGrp="1"/>
          </p:cNvSpPr>
          <p:nvPr>
            <p:ph idx="1"/>
          </p:nvPr>
        </p:nvSpPr>
        <p:spPr>
          <a:xfrm>
            <a:off x="156849" y="1481887"/>
            <a:ext cx="8845484" cy="4661336"/>
          </a:xfrm>
        </p:spPr>
        <p:txBody>
          <a:bodyPr/>
          <a:lstStyle/>
          <a:p>
            <a:pPr algn="just">
              <a:lnSpc>
                <a:spcPct val="150000"/>
              </a:lnSpc>
              <a:buFont typeface="Wingdings" panose="05000000000000000000" pitchFamily="2" charset="2"/>
              <a:buChar char="Ø"/>
            </a:pPr>
            <a:r>
              <a:rPr lang="en-US" sz="1800" dirty="0" smtClean="0"/>
              <a:t>To </a:t>
            </a:r>
            <a:r>
              <a:rPr lang="en-US" sz="1800" dirty="0"/>
              <a:t>run a Job on a remote server and via a remote commandline, make sure that:</a:t>
            </a:r>
          </a:p>
          <a:p>
            <a:pPr lvl="2" algn="just">
              <a:lnSpc>
                <a:spcPct val="150000"/>
              </a:lnSpc>
              <a:buFont typeface="Wingdings" panose="05000000000000000000" pitchFamily="2" charset="2"/>
              <a:buChar char="ü"/>
            </a:pPr>
            <a:r>
              <a:rPr lang="en-US" sz="1400" dirty="0"/>
              <a:t>you have set the remote processing server and commandline details under </a:t>
            </a:r>
            <a:r>
              <a:rPr lang="en-US" sz="1400" i="1" dirty="0"/>
              <a:t>Talend Studio </a:t>
            </a:r>
            <a:r>
              <a:rPr lang="en-US" sz="1400" dirty="0"/>
              <a:t>Preferences</a:t>
            </a:r>
          </a:p>
          <a:p>
            <a:pPr lvl="2" algn="just">
              <a:lnSpc>
                <a:spcPct val="150000"/>
              </a:lnSpc>
              <a:buFont typeface="Wingdings" panose="05000000000000000000" pitchFamily="2" charset="2"/>
              <a:buChar char="ü"/>
            </a:pPr>
            <a:r>
              <a:rPr lang="en-US" sz="1400" dirty="0"/>
              <a:t>The agent is running on the remote server.</a:t>
            </a:r>
          </a:p>
          <a:p>
            <a:pPr algn="just">
              <a:lnSpc>
                <a:spcPct val="150000"/>
              </a:lnSpc>
              <a:buFont typeface="Wingdings" panose="05000000000000000000" pitchFamily="2" charset="2"/>
              <a:buChar char="Ø"/>
            </a:pPr>
            <a:r>
              <a:rPr lang="en-US" sz="1800" dirty="0"/>
              <a:t>Once these operations are complete, perform the following:</a:t>
            </a:r>
          </a:p>
          <a:p>
            <a:pPr marL="517525" lvl="1" indent="-342900" algn="just">
              <a:lnSpc>
                <a:spcPct val="150000"/>
              </a:lnSpc>
              <a:buFont typeface="+mj-lt"/>
              <a:buAutoNum type="arabicPeriod"/>
            </a:pPr>
            <a:r>
              <a:rPr lang="en-US" sz="1600" dirty="0"/>
              <a:t>Go to the Run view of </a:t>
            </a:r>
            <a:r>
              <a:rPr lang="en-US" sz="1600" i="1" dirty="0"/>
              <a:t>Talend Studio</a:t>
            </a:r>
            <a:r>
              <a:rPr lang="en-US" sz="1600" dirty="0"/>
              <a:t> design workspace.</a:t>
            </a:r>
          </a:p>
          <a:p>
            <a:pPr marL="517525" lvl="1" indent="-342900" algn="just">
              <a:lnSpc>
                <a:spcPct val="150000"/>
              </a:lnSpc>
              <a:buFont typeface="+mj-lt"/>
              <a:buAutoNum type="arabicPeriod"/>
            </a:pPr>
            <a:r>
              <a:rPr lang="en-US" sz="1600" dirty="0"/>
              <a:t>Click the Target Exec tab in the Run view.</a:t>
            </a:r>
          </a:p>
          <a:p>
            <a:pPr marL="517525" lvl="1" indent="-342900" algn="just">
              <a:lnSpc>
                <a:spcPct val="150000"/>
              </a:lnSpc>
              <a:buFont typeface="+mj-lt"/>
              <a:buAutoNum type="arabicPeriod"/>
            </a:pPr>
            <a:r>
              <a:rPr lang="en-US" sz="1600" dirty="0"/>
              <a:t>Select the relevant remote server on the list. </a:t>
            </a:r>
            <a:endParaRPr lang="en-US" sz="1600" dirty="0" smtClean="0"/>
          </a:p>
          <a:p>
            <a:pPr marL="517525" lvl="1" indent="-342900" algn="just">
              <a:lnSpc>
                <a:spcPct val="150000"/>
              </a:lnSpc>
              <a:buFont typeface="+mj-lt"/>
              <a:buAutoNum type="arabicPeriod"/>
            </a:pPr>
            <a:r>
              <a:rPr lang="en-US" sz="1600" dirty="0" smtClean="0"/>
              <a:t>The</a:t>
            </a:r>
            <a:r>
              <a:rPr lang="en-US" sz="1600" dirty="0"/>
              <a:t> Commandline Server list appears.</a:t>
            </a:r>
          </a:p>
          <a:p>
            <a:pPr marL="517525" lvl="1" indent="-342900" algn="just">
              <a:lnSpc>
                <a:spcPct val="150000"/>
              </a:lnSpc>
              <a:buFont typeface="+mj-lt"/>
              <a:buAutoNum type="arabicPeriod"/>
            </a:pPr>
            <a:r>
              <a:rPr lang="en-US" sz="1600" dirty="0" smtClean="0"/>
              <a:t>In this list, select the relevant remote commandline server.</a:t>
            </a:r>
          </a:p>
          <a:p>
            <a:pPr marL="0" indent="0" algn="just">
              <a:lnSpc>
                <a:spcPct val="150000"/>
              </a:lnSpc>
              <a:buNone/>
            </a:pPr>
            <a:endParaRPr lang="en-US" dirty="0"/>
          </a:p>
        </p:txBody>
      </p:sp>
    </p:spTree>
    <p:extLst>
      <p:ext uri="{BB962C8B-B14F-4D97-AF65-F5344CB8AC3E}">
        <p14:creationId xmlns:p14="http://schemas.microsoft.com/office/powerpoint/2010/main" val="14146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Run a Job Remotely (Contd..)</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93621" y="2510650"/>
            <a:ext cx="7822344" cy="1829533"/>
          </a:xfrm>
          <a:prstGeom prst="rect">
            <a:avLst/>
          </a:prstGeom>
        </p:spPr>
      </p:pic>
      <p:sp>
        <p:nvSpPr>
          <p:cNvPr id="6" name="Rectangle 5"/>
          <p:cNvSpPr/>
          <p:nvPr/>
        </p:nvSpPr>
        <p:spPr>
          <a:xfrm>
            <a:off x="264018" y="1510831"/>
            <a:ext cx="8351949" cy="830997"/>
          </a:xfrm>
          <a:prstGeom prst="rect">
            <a:avLst/>
          </a:prstGeom>
        </p:spPr>
        <p:txBody>
          <a:bodyPr wrap="square">
            <a:spAutoFit/>
          </a:bodyPr>
          <a:lstStyle/>
          <a:p>
            <a:pPr marL="517525" lvl="1" indent="-342900" algn="just">
              <a:lnSpc>
                <a:spcPct val="150000"/>
              </a:lnSpc>
              <a:buFont typeface="+mj-lt"/>
              <a:buAutoNum type="arabicPeriod" startAt="6"/>
            </a:pPr>
            <a:r>
              <a:rPr lang="en-US" sz="1600" dirty="0"/>
              <a:t>Click the Run button of the Basic Run tab, as usual, to connect to the server and deploy then execute in one go the current Job.</a:t>
            </a:r>
          </a:p>
        </p:txBody>
      </p:sp>
    </p:spTree>
    <p:extLst>
      <p:ext uri="{BB962C8B-B14F-4D97-AF65-F5344CB8AC3E}">
        <p14:creationId xmlns:p14="http://schemas.microsoft.com/office/powerpoint/2010/main" val="3262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4700" y="4921030"/>
            <a:ext cx="9144000" cy="1362097"/>
          </a:xfrm>
        </p:spPr>
        <p:txBody>
          <a:bodyPr/>
          <a:lstStyle/>
          <a:p>
            <a:pPr>
              <a:lnSpc>
                <a:spcPct val="150000"/>
              </a:lnSpc>
            </a:pPr>
            <a:r>
              <a:rPr lang="en-US" sz="3600" b="1" dirty="0"/>
              <a:t>Talend Administration center</a:t>
            </a:r>
            <a:endParaRPr lang="fr-FR" sz="3600" b="1" dirty="0">
              <a:latin typeface="+mj-lt"/>
            </a:endParaRPr>
          </a:p>
        </p:txBody>
      </p:sp>
    </p:spTree>
    <p:extLst>
      <p:ext uri="{BB962C8B-B14F-4D97-AF65-F5344CB8AC3E}">
        <p14:creationId xmlns:p14="http://schemas.microsoft.com/office/powerpoint/2010/main" val="383235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a:t>
            </a:r>
          </a:p>
        </p:txBody>
      </p:sp>
      <p:sp>
        <p:nvSpPr>
          <p:cNvPr id="3" name="Content Placeholder 2"/>
          <p:cNvSpPr>
            <a:spLocks noGrp="1"/>
          </p:cNvSpPr>
          <p:nvPr>
            <p:ph idx="1"/>
          </p:nvPr>
        </p:nvSpPr>
        <p:spPr>
          <a:xfrm>
            <a:off x="156849" y="1481890"/>
            <a:ext cx="8845484" cy="4643751"/>
          </a:xfrm>
        </p:spPr>
        <p:txBody>
          <a:bodyPr/>
          <a:lstStyle/>
          <a:p>
            <a:pPr algn="just">
              <a:lnSpc>
                <a:spcPct val="150000"/>
              </a:lnSpc>
              <a:buFont typeface="Wingdings" panose="05000000000000000000" pitchFamily="2" charset="2"/>
              <a:buChar char="Ø"/>
            </a:pPr>
            <a:r>
              <a:rPr lang="en-US" sz="1800" dirty="0"/>
              <a:t> </a:t>
            </a:r>
            <a:r>
              <a:rPr lang="en-US" sz="1800" dirty="0" smtClean="0"/>
              <a:t>A </a:t>
            </a:r>
            <a:r>
              <a:rPr lang="en-US" sz="1800" dirty="0"/>
              <a:t>web-based application centralizing the management and administration of your </a:t>
            </a:r>
            <a:r>
              <a:rPr lang="en-US" sz="1800" dirty="0" smtClean="0"/>
              <a:t>studio</a:t>
            </a:r>
          </a:p>
          <a:p>
            <a:pPr algn="just">
              <a:lnSpc>
                <a:spcPct val="150000"/>
              </a:lnSpc>
              <a:buFont typeface="Wingdings" panose="05000000000000000000" pitchFamily="2" charset="2"/>
              <a:buChar char="Ø"/>
            </a:pPr>
            <a:r>
              <a:rPr lang="en-US" sz="1800" dirty="0"/>
              <a:t>Talend Administration Center also centralizes the users' role management and access rights to your projects and the scheduling and monitoring of processes(Jobs</a:t>
            </a:r>
            <a:r>
              <a:rPr lang="en-US" sz="1800" dirty="0" smtClean="0"/>
              <a:t>)</a:t>
            </a:r>
          </a:p>
          <a:p>
            <a:pPr algn="just">
              <a:lnSpc>
                <a:spcPct val="150000"/>
              </a:lnSpc>
              <a:buFont typeface="Wingdings" panose="05000000000000000000" pitchFamily="2" charset="2"/>
              <a:buChar char="Ø"/>
            </a:pPr>
            <a:r>
              <a:rPr lang="en-US" sz="1800" dirty="0"/>
              <a:t>Projects and processes are all centralized in a remote repository enabling resource sharing and project configuration</a:t>
            </a:r>
            <a:r>
              <a:rPr lang="en-US" sz="1800" dirty="0" smtClean="0"/>
              <a:t>.</a:t>
            </a:r>
          </a:p>
          <a:p>
            <a:pPr algn="just">
              <a:lnSpc>
                <a:spcPct val="150000"/>
              </a:lnSpc>
              <a:buFont typeface="Wingdings" panose="05000000000000000000" pitchFamily="2" charset="2"/>
              <a:buChar char="Ø"/>
            </a:pPr>
            <a:r>
              <a:rPr lang="en-US" sz="1800" dirty="0" smtClean="0"/>
              <a:t>However </a:t>
            </a:r>
            <a:r>
              <a:rPr lang="en-US" sz="1800" dirty="0"/>
              <a:t>this advanced configuration mode cannot be done through the Web interface of Talend Administration Center.</a:t>
            </a:r>
          </a:p>
          <a:p>
            <a:endParaRPr lang="en-US" dirty="0"/>
          </a:p>
        </p:txBody>
      </p:sp>
    </p:spTree>
    <p:extLst>
      <p:ext uri="{BB962C8B-B14F-4D97-AF65-F5344CB8AC3E}">
        <p14:creationId xmlns:p14="http://schemas.microsoft.com/office/powerpoint/2010/main" val="305966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 (Contd..)</a:t>
            </a:r>
          </a:p>
        </p:txBody>
      </p:sp>
      <p:sp>
        <p:nvSpPr>
          <p:cNvPr id="3" name="Content Placeholder 2"/>
          <p:cNvSpPr>
            <a:spLocks noGrp="1"/>
          </p:cNvSpPr>
          <p:nvPr>
            <p:ph idx="1"/>
          </p:nvPr>
        </p:nvSpPr>
        <p:spPr>
          <a:xfrm>
            <a:off x="99223" y="1471324"/>
            <a:ext cx="8845484" cy="4643751"/>
          </a:xfrm>
        </p:spPr>
        <p:txBody>
          <a:bodyPr/>
          <a:lstStyle/>
          <a:p>
            <a:pPr algn="just">
              <a:lnSpc>
                <a:spcPct val="150000"/>
              </a:lnSpc>
              <a:buFont typeface="Wingdings" panose="05000000000000000000" pitchFamily="2" charset="2"/>
              <a:buChar char="Ø"/>
            </a:pPr>
            <a:r>
              <a:rPr lang="en-US" sz="1800" dirty="0"/>
              <a:t>Talend Administration Center allows you to</a:t>
            </a:r>
            <a:r>
              <a:rPr lang="en-US" sz="1800" dirty="0" smtClean="0"/>
              <a:t>:</a:t>
            </a:r>
            <a:endParaRPr lang="en-US" dirty="0"/>
          </a:p>
          <a:p>
            <a:pPr lvl="1" algn="just">
              <a:lnSpc>
                <a:spcPct val="150000"/>
              </a:lnSpc>
              <a:buFont typeface="Wingdings" panose="05000000000000000000" pitchFamily="2" charset="2"/>
              <a:buChar char="ü"/>
            </a:pPr>
            <a:r>
              <a:rPr lang="en-US" sz="1400" dirty="0" smtClean="0"/>
              <a:t>Manage operating </a:t>
            </a:r>
            <a:r>
              <a:rPr lang="en-US" sz="1400" dirty="0"/>
              <a:t>and connection information via the Configuration page of the application. </a:t>
            </a:r>
          </a:p>
          <a:p>
            <a:pPr lvl="1" algn="just">
              <a:lnSpc>
                <a:spcPct val="150000"/>
              </a:lnSpc>
              <a:buFont typeface="Wingdings" panose="05000000000000000000" pitchFamily="2" charset="2"/>
              <a:buChar char="ü"/>
            </a:pPr>
            <a:r>
              <a:rPr lang="en-US" sz="1400" dirty="0"/>
              <a:t>Administrate projects, manage users and licenses via the Projects, Users and Licenses pages. </a:t>
            </a:r>
          </a:p>
          <a:p>
            <a:pPr lvl="1" algn="just">
              <a:lnSpc>
                <a:spcPct val="150000"/>
              </a:lnSpc>
              <a:buFont typeface="Wingdings" panose="05000000000000000000" pitchFamily="2" charset="2"/>
              <a:buChar char="ü"/>
            </a:pPr>
            <a:r>
              <a:rPr lang="en-US" sz="1400" dirty="0"/>
              <a:t>Schedule deployment and roll-out of processes (Jobs) via the Conductor node and monitor them via the Monitoring node. </a:t>
            </a:r>
          </a:p>
          <a:p>
            <a:pPr marL="174625" lvl="1" indent="0" algn="just">
              <a:lnSpc>
                <a:spcPct val="150000"/>
              </a:lnSpc>
              <a:buNone/>
            </a:pPr>
            <a:endParaRPr lang="en-US" sz="1400" dirty="0"/>
          </a:p>
        </p:txBody>
      </p:sp>
    </p:spTree>
    <p:extLst>
      <p:ext uri="{BB962C8B-B14F-4D97-AF65-F5344CB8AC3E}">
        <p14:creationId xmlns:p14="http://schemas.microsoft.com/office/powerpoint/2010/main" val="176934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 (Contd..)</a:t>
            </a:r>
          </a:p>
        </p:txBody>
      </p:sp>
      <p:sp>
        <p:nvSpPr>
          <p:cNvPr id="3" name="Content Placeholder 2"/>
          <p:cNvSpPr>
            <a:spLocks noGrp="1"/>
          </p:cNvSpPr>
          <p:nvPr>
            <p:ph idx="1"/>
          </p:nvPr>
        </p:nvSpPr>
        <p:spPr>
          <a:xfrm>
            <a:off x="99224" y="1494770"/>
            <a:ext cx="8845484" cy="4643751"/>
          </a:xfrm>
        </p:spPr>
        <p:txBody>
          <a:bodyPr/>
          <a:lstStyle/>
          <a:p>
            <a:pPr algn="just">
              <a:lnSpc>
                <a:spcPct val="150000"/>
              </a:lnSpc>
              <a:buFont typeface="Wingdings" panose="05000000000000000000" pitchFamily="2" charset="2"/>
              <a:buChar char="Ø"/>
            </a:pPr>
            <a:r>
              <a:rPr lang="en-US" sz="1800" dirty="0"/>
              <a:t>Managing </a:t>
            </a:r>
            <a:r>
              <a:rPr lang="en-US" sz="1800" dirty="0" smtClean="0"/>
              <a:t>Users : </a:t>
            </a:r>
            <a:r>
              <a:rPr lang="en-US" sz="1800" dirty="0"/>
              <a:t>From the </a:t>
            </a:r>
            <a:r>
              <a:rPr lang="en-US" sz="1800" b="1" dirty="0"/>
              <a:t>Users</a:t>
            </a:r>
            <a:r>
              <a:rPr lang="en-US" sz="1800" dirty="0"/>
              <a:t> page, you can manage the users of </a:t>
            </a:r>
            <a:r>
              <a:rPr lang="en-US" sz="1800" i="1" dirty="0"/>
              <a:t>Talend Studio</a:t>
            </a:r>
            <a:r>
              <a:rPr lang="en-US" sz="1800" dirty="0"/>
              <a:t> stored in the remote repository</a:t>
            </a:r>
            <a:r>
              <a:rPr lang="en-US" sz="1800" dirty="0" smtClean="0"/>
              <a:t>.</a:t>
            </a:r>
          </a:p>
          <a:p>
            <a:pPr lvl="1" algn="just">
              <a:lnSpc>
                <a:spcPct val="150000"/>
              </a:lnSpc>
              <a:buFont typeface="Wingdings" panose="05000000000000000000" pitchFamily="2" charset="2"/>
              <a:buChar char="ü"/>
            </a:pPr>
            <a:r>
              <a:rPr lang="en-US" sz="1400" dirty="0"/>
              <a:t>To access the list of user accounts, click </a:t>
            </a:r>
            <a:r>
              <a:rPr lang="en-US" sz="1400" b="1" dirty="0"/>
              <a:t>Users</a:t>
            </a:r>
            <a:r>
              <a:rPr lang="en-US" sz="1400" dirty="0"/>
              <a:t> in the </a:t>
            </a:r>
            <a:r>
              <a:rPr lang="en-US" sz="1400" b="1" dirty="0"/>
              <a:t>Menu</a:t>
            </a:r>
            <a:r>
              <a:rPr lang="en-US" sz="1400" dirty="0"/>
              <a:t> tree view. This list displays all accounts whether they are Administrators, Operation managers, Designers or Viewers.</a:t>
            </a:r>
          </a:p>
          <a:p>
            <a:pPr lvl="1" algn="just">
              <a:lnSpc>
                <a:spcPct val="150000"/>
              </a:lnSpc>
              <a:buFont typeface="Wingdings" panose="05000000000000000000" pitchFamily="2" charset="2"/>
              <a:buChar char="ü"/>
            </a:pPr>
            <a:r>
              <a:rPr lang="en-US" sz="1400" dirty="0"/>
              <a:t>Note that when you access this list for the first time, only the default administrator account shows on the list.</a:t>
            </a:r>
          </a:p>
          <a:p>
            <a:pPr lvl="1" algn="just">
              <a:lnSpc>
                <a:spcPct val="150000"/>
              </a:lnSpc>
              <a:buFont typeface="Wingdings" panose="05000000000000000000" pitchFamily="2" charset="2"/>
              <a:buChar char="ü"/>
            </a:pPr>
            <a:r>
              <a:rPr lang="en-US" sz="1400" dirty="0"/>
              <a:t>The buttons on the toolbar of the </a:t>
            </a:r>
            <a:r>
              <a:rPr lang="en-US" sz="1400" b="1" dirty="0"/>
              <a:t>Users</a:t>
            </a:r>
            <a:r>
              <a:rPr lang="en-US" sz="1400" dirty="0"/>
              <a:t> page allow you to refresh the display of the account list, add a new account, duplicate an account which already exists, delete one or more accounts and import users.</a:t>
            </a:r>
          </a:p>
          <a:p>
            <a:pPr lvl="1" algn="just">
              <a:lnSpc>
                <a:spcPct val="150000"/>
              </a:lnSpc>
              <a:buFont typeface="Wingdings" panose="05000000000000000000" pitchFamily="2" charset="2"/>
              <a:buChar char="ü"/>
            </a:pPr>
            <a:r>
              <a:rPr lang="en-US" sz="1400" dirty="0"/>
              <a:t>The right panel of the </a:t>
            </a:r>
            <a:r>
              <a:rPr lang="en-US" sz="1400" b="1" dirty="0"/>
              <a:t>Users</a:t>
            </a:r>
            <a:r>
              <a:rPr lang="en-US" sz="1400" dirty="0"/>
              <a:t> page allows you to create new user accounts and to modify selected accounts</a:t>
            </a:r>
            <a:r>
              <a:rPr lang="en-US" sz="1400" dirty="0" smtClean="0"/>
              <a:t>. The </a:t>
            </a:r>
            <a:r>
              <a:rPr lang="en-US" sz="1400" dirty="0"/>
              <a:t>two areas, </a:t>
            </a:r>
            <a:r>
              <a:rPr lang="en-US" sz="1400" b="1" dirty="0"/>
              <a:t>Data</a:t>
            </a:r>
            <a:r>
              <a:rPr lang="en-US" sz="1400" dirty="0"/>
              <a:t> and </a:t>
            </a:r>
            <a:r>
              <a:rPr lang="en-US" sz="1400" b="1" dirty="0"/>
              <a:t>Connection stats</a:t>
            </a:r>
            <a:r>
              <a:rPr lang="en-US" sz="1400" dirty="0"/>
              <a:t>, in this panel display more detailed information about the selected account</a:t>
            </a:r>
          </a:p>
          <a:p>
            <a:pPr>
              <a:lnSpc>
                <a:spcPct val="150000"/>
              </a:lnSpc>
            </a:pPr>
            <a:endParaRPr lang="en-US" dirty="0"/>
          </a:p>
        </p:txBody>
      </p:sp>
    </p:spTree>
    <p:extLst>
      <p:ext uri="{BB962C8B-B14F-4D97-AF65-F5344CB8AC3E}">
        <p14:creationId xmlns:p14="http://schemas.microsoft.com/office/powerpoint/2010/main" val="169935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 (Contd..)</a:t>
            </a:r>
          </a:p>
        </p:txBody>
      </p:sp>
      <p:pic>
        <p:nvPicPr>
          <p:cNvPr id="2355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404" y="1711569"/>
            <a:ext cx="8368996" cy="409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37406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 (Contd..)</a:t>
            </a:r>
          </a:p>
        </p:txBody>
      </p:sp>
      <p:sp>
        <p:nvSpPr>
          <p:cNvPr id="3" name="Content Placeholder 2"/>
          <p:cNvSpPr>
            <a:spLocks noGrp="1"/>
          </p:cNvSpPr>
          <p:nvPr>
            <p:ph idx="1"/>
          </p:nvPr>
        </p:nvSpPr>
        <p:spPr>
          <a:xfrm>
            <a:off x="122670" y="1471324"/>
            <a:ext cx="8845484" cy="4643751"/>
          </a:xfrm>
        </p:spPr>
        <p:txBody>
          <a:bodyPr/>
          <a:lstStyle/>
          <a:p>
            <a:pPr algn="just">
              <a:lnSpc>
                <a:spcPct val="150000"/>
              </a:lnSpc>
              <a:buFont typeface="Wingdings" panose="05000000000000000000" pitchFamily="2" charset="2"/>
              <a:buChar char="Ø"/>
            </a:pPr>
            <a:r>
              <a:rPr lang="en-US" sz="1800" dirty="0"/>
              <a:t>Managing project </a:t>
            </a:r>
            <a:r>
              <a:rPr lang="en-US" sz="1800" dirty="0" smtClean="0"/>
              <a:t>authorizations: </a:t>
            </a:r>
            <a:r>
              <a:rPr lang="en-US" sz="1800" dirty="0"/>
              <a:t>allows you to manage user </a:t>
            </a:r>
            <a:r>
              <a:rPr lang="en-US" sz="1800" dirty="0" smtClean="0"/>
              <a:t>authorizations</a:t>
            </a:r>
          </a:p>
          <a:p>
            <a:pPr lvl="1" algn="just">
              <a:lnSpc>
                <a:spcPct val="150000"/>
              </a:lnSpc>
              <a:buFont typeface="Wingdings" panose="05000000000000000000" pitchFamily="2" charset="2"/>
              <a:buChar char="ü"/>
            </a:pPr>
            <a:r>
              <a:rPr lang="en-US" sz="1400" dirty="0"/>
              <a:t>give a user the right to access one or more </a:t>
            </a:r>
            <a:r>
              <a:rPr lang="en-US" sz="1400" dirty="0" smtClean="0"/>
              <a:t>projects</a:t>
            </a:r>
            <a:endParaRPr lang="en-US" sz="1400" dirty="0"/>
          </a:p>
          <a:p>
            <a:pPr lvl="1" algn="just">
              <a:lnSpc>
                <a:spcPct val="150000"/>
              </a:lnSpc>
              <a:buFont typeface="Wingdings" panose="05000000000000000000" pitchFamily="2" charset="2"/>
              <a:buChar char="ü"/>
            </a:pPr>
            <a:r>
              <a:rPr lang="en-US" sz="1400" dirty="0"/>
              <a:t>specify if the access right is read-only or </a:t>
            </a:r>
            <a:r>
              <a:rPr lang="en-US" sz="1400" dirty="0" smtClean="0"/>
              <a:t>read-write</a:t>
            </a:r>
            <a:endParaRPr lang="en-US" sz="1400" dirty="0"/>
          </a:p>
          <a:p>
            <a:pPr algn="just">
              <a:lnSpc>
                <a:spcPct val="150000"/>
              </a:lnSpc>
              <a:buFont typeface="Wingdings" panose="05000000000000000000" pitchFamily="2" charset="2"/>
              <a:buChar char="Ø"/>
            </a:pPr>
            <a:r>
              <a:rPr lang="en-US" sz="1800" dirty="0"/>
              <a:t>To display the project authorization list for the users of Talend Studio:</a:t>
            </a:r>
          </a:p>
          <a:p>
            <a:pPr lvl="1" algn="just">
              <a:lnSpc>
                <a:spcPct val="150000"/>
              </a:lnSpc>
              <a:buFont typeface="Wingdings" panose="05000000000000000000" pitchFamily="2" charset="2"/>
              <a:buChar char="ü"/>
            </a:pPr>
            <a:r>
              <a:rPr lang="en-US" sz="1400" dirty="0"/>
              <a:t>In the Menu tree-view, click Project Authorizations.</a:t>
            </a:r>
          </a:p>
          <a:p>
            <a:pPr lvl="1" algn="just">
              <a:lnSpc>
                <a:spcPct val="150000"/>
              </a:lnSpc>
              <a:buFont typeface="Wingdings" panose="05000000000000000000" pitchFamily="2" charset="2"/>
              <a:buChar char="ü"/>
            </a:pPr>
            <a:r>
              <a:rPr lang="en-US" sz="1400" dirty="0"/>
              <a:t>The list of projects is displayed in the Project panel and the list of users is displayed in the User/Project Authorizations for the Project: &lt;</a:t>
            </a:r>
            <a:r>
              <a:rPr lang="en-US" sz="1400" dirty="0" smtClean="0"/>
              <a:t>project Name</a:t>
            </a:r>
            <a:r>
              <a:rPr lang="en-US" sz="1400" dirty="0"/>
              <a:t>&gt; panel if you ordered authorizations by projects.</a:t>
            </a:r>
          </a:p>
          <a:p>
            <a:pPr marL="0" indent="0">
              <a:buNone/>
            </a:pPr>
            <a:endParaRPr lang="en-US" dirty="0"/>
          </a:p>
          <a:p>
            <a:endParaRPr lang="en-US" dirty="0"/>
          </a:p>
        </p:txBody>
      </p:sp>
      <p:pic>
        <p:nvPicPr>
          <p:cNvPr id="236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93" y="4450147"/>
            <a:ext cx="8170984" cy="182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022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nSpc>
                <a:spcPct val="150000"/>
              </a:lnSpc>
            </a:pPr>
            <a:r>
              <a:rPr lang="en-US" sz="3600" b="1" dirty="0">
                <a:latin typeface="+mj-lt"/>
              </a:rPr>
              <a:t>Talend </a:t>
            </a:r>
            <a:r>
              <a:rPr lang="en-US" sz="3600" b="1" dirty="0" smtClean="0">
                <a:latin typeface="+mj-lt"/>
              </a:rPr>
              <a:t>Data Integration</a:t>
            </a:r>
            <a:endParaRPr lang="fr-FR" sz="3600" b="1" dirty="0">
              <a:latin typeface="+mj-lt"/>
            </a:endParaRPr>
          </a:p>
        </p:txBody>
      </p:sp>
    </p:spTree>
    <p:extLst>
      <p:ext uri="{BB962C8B-B14F-4D97-AF65-F5344CB8AC3E}">
        <p14:creationId xmlns:p14="http://schemas.microsoft.com/office/powerpoint/2010/main" val="5685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 (Contd..)</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1800" dirty="0"/>
              <a:t>Authorizing users</a:t>
            </a:r>
          </a:p>
          <a:p>
            <a:pPr lvl="1" algn="just">
              <a:lnSpc>
                <a:spcPct val="150000"/>
              </a:lnSpc>
              <a:buFont typeface="Wingdings" panose="05000000000000000000" pitchFamily="2" charset="2"/>
              <a:buChar char="ü"/>
            </a:pPr>
            <a:r>
              <a:rPr lang="en-US" sz="1400" b="1" dirty="0" smtClean="0"/>
              <a:t>If </a:t>
            </a:r>
            <a:r>
              <a:rPr lang="en-US" sz="1400" b="1" dirty="0"/>
              <a:t>authorizations are ordered by projects</a:t>
            </a:r>
            <a:endParaRPr lang="en-US" sz="1400" dirty="0"/>
          </a:p>
          <a:p>
            <a:pPr lvl="2" algn="just">
              <a:lnSpc>
                <a:spcPct val="150000"/>
              </a:lnSpc>
              <a:buFont typeface="Wingdings" panose="05000000000000000000" pitchFamily="2" charset="2"/>
              <a:buChar char="§"/>
            </a:pPr>
            <a:r>
              <a:rPr lang="en-US" sz="1200" dirty="0"/>
              <a:t>In the </a:t>
            </a:r>
            <a:r>
              <a:rPr lang="en-US" sz="1200" b="1" dirty="0"/>
              <a:t>Menu</a:t>
            </a:r>
            <a:r>
              <a:rPr lang="en-US" sz="1200" dirty="0"/>
              <a:t> tree-view, select </a:t>
            </a:r>
            <a:r>
              <a:rPr lang="en-US" sz="1200" b="1" dirty="0"/>
              <a:t>Project authorizations</a:t>
            </a:r>
            <a:r>
              <a:rPr lang="en-US" sz="1200" dirty="0"/>
              <a:t> to display the authorization list.</a:t>
            </a:r>
          </a:p>
          <a:p>
            <a:pPr lvl="2" algn="just">
              <a:lnSpc>
                <a:spcPct val="150000"/>
              </a:lnSpc>
              <a:buFont typeface="Wingdings" panose="05000000000000000000" pitchFamily="2" charset="2"/>
              <a:buChar char="§"/>
            </a:pPr>
            <a:r>
              <a:rPr lang="en-US" sz="1200" dirty="0"/>
              <a:t>In the </a:t>
            </a:r>
            <a:r>
              <a:rPr lang="en-US" sz="1200" b="1" dirty="0"/>
              <a:t>Project</a:t>
            </a:r>
            <a:r>
              <a:rPr lang="en-US" sz="1200" dirty="0"/>
              <a:t> panel, select the project to which you want to assign a user.</a:t>
            </a:r>
          </a:p>
          <a:p>
            <a:pPr lvl="2" algn="just">
              <a:lnSpc>
                <a:spcPct val="150000"/>
              </a:lnSpc>
              <a:buFont typeface="Wingdings" panose="05000000000000000000" pitchFamily="2" charset="2"/>
              <a:buChar char="§"/>
            </a:pPr>
            <a:r>
              <a:rPr lang="en-US" sz="1200" dirty="0"/>
              <a:t>In the </a:t>
            </a:r>
            <a:r>
              <a:rPr lang="en-US" sz="1200" b="1" dirty="0"/>
              <a:t>Right</a:t>
            </a:r>
            <a:r>
              <a:rPr lang="en-US" sz="1200" dirty="0"/>
              <a:t> column of the </a:t>
            </a:r>
            <a:r>
              <a:rPr lang="en-US" sz="1200" b="1" dirty="0"/>
              <a:t>User</a:t>
            </a:r>
            <a:r>
              <a:rPr lang="en-US" sz="1200" dirty="0"/>
              <a:t> panel, give read or read and write permissions to a user by clicking the corresponding icons.</a:t>
            </a:r>
          </a:p>
          <a:p>
            <a:pPr lvl="1" algn="just">
              <a:lnSpc>
                <a:spcPct val="150000"/>
              </a:lnSpc>
              <a:buFont typeface="Wingdings" panose="05000000000000000000" pitchFamily="2" charset="2"/>
              <a:buChar char="ü"/>
            </a:pPr>
            <a:r>
              <a:rPr lang="en-US" sz="1400" b="1" dirty="0"/>
              <a:t>If authorizations are ordered by users</a:t>
            </a:r>
            <a:endParaRPr lang="en-US" sz="1400" dirty="0"/>
          </a:p>
          <a:p>
            <a:pPr lvl="2" algn="just">
              <a:lnSpc>
                <a:spcPct val="150000"/>
              </a:lnSpc>
              <a:buFont typeface="Wingdings" panose="05000000000000000000" pitchFamily="2" charset="2"/>
              <a:buChar char="§"/>
            </a:pPr>
            <a:r>
              <a:rPr lang="en-US" sz="1200" dirty="0"/>
              <a:t>In the </a:t>
            </a:r>
            <a:r>
              <a:rPr lang="en-US" sz="1200" b="1" dirty="0"/>
              <a:t>Menu</a:t>
            </a:r>
            <a:r>
              <a:rPr lang="en-US" sz="1200" dirty="0"/>
              <a:t> tree-view, select </a:t>
            </a:r>
            <a:r>
              <a:rPr lang="en-US" sz="1200" b="1" dirty="0"/>
              <a:t>Project authorizations</a:t>
            </a:r>
            <a:r>
              <a:rPr lang="en-US" sz="1200" dirty="0"/>
              <a:t> to display the authorization list.</a:t>
            </a:r>
          </a:p>
          <a:p>
            <a:pPr lvl="2" algn="just">
              <a:lnSpc>
                <a:spcPct val="150000"/>
              </a:lnSpc>
              <a:buFont typeface="Wingdings" panose="05000000000000000000" pitchFamily="2" charset="2"/>
              <a:buChar char="§"/>
            </a:pPr>
            <a:r>
              <a:rPr lang="en-US" sz="1200" dirty="0"/>
              <a:t>In the </a:t>
            </a:r>
            <a:r>
              <a:rPr lang="en-US" sz="1200" b="1" dirty="0"/>
              <a:t>User</a:t>
            </a:r>
            <a:r>
              <a:rPr lang="en-US" sz="1200" dirty="0"/>
              <a:t> panel, select the user you want to assign to a project.</a:t>
            </a:r>
          </a:p>
          <a:p>
            <a:pPr lvl="2" algn="just">
              <a:lnSpc>
                <a:spcPct val="150000"/>
              </a:lnSpc>
              <a:buFont typeface="Wingdings" panose="05000000000000000000" pitchFamily="2" charset="2"/>
              <a:buChar char="§"/>
            </a:pPr>
            <a:r>
              <a:rPr lang="en-US" sz="1200" dirty="0"/>
              <a:t>In the </a:t>
            </a:r>
            <a:r>
              <a:rPr lang="en-US" sz="1200" b="1" dirty="0"/>
              <a:t>Right</a:t>
            </a:r>
            <a:r>
              <a:rPr lang="en-US" sz="1200" dirty="0"/>
              <a:t> column of the </a:t>
            </a:r>
            <a:r>
              <a:rPr lang="en-US" sz="1200" b="1" dirty="0"/>
              <a:t>Project</a:t>
            </a:r>
            <a:r>
              <a:rPr lang="en-US" sz="1200" dirty="0"/>
              <a:t> panel, give read or read and write permissions to the user by clicking the corresponding icons.</a:t>
            </a:r>
          </a:p>
          <a:p>
            <a:pPr lvl="2"/>
            <a:endParaRPr lang="en-US" dirty="0"/>
          </a:p>
        </p:txBody>
      </p:sp>
    </p:spTree>
    <p:extLst>
      <p:ext uri="{BB962C8B-B14F-4D97-AF65-F5344CB8AC3E}">
        <p14:creationId xmlns:p14="http://schemas.microsoft.com/office/powerpoint/2010/main" val="55773383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Talend Administration Center (Contd..)</a:t>
            </a:r>
          </a:p>
        </p:txBody>
      </p:sp>
      <p:sp>
        <p:nvSpPr>
          <p:cNvPr id="3" name="Content Placeholder 2"/>
          <p:cNvSpPr>
            <a:spLocks noGrp="1"/>
          </p:cNvSpPr>
          <p:nvPr>
            <p:ph idx="1"/>
          </p:nvPr>
        </p:nvSpPr>
        <p:spPr>
          <a:xfrm>
            <a:off x="137901" y="1494770"/>
            <a:ext cx="8845484" cy="4643751"/>
          </a:xfrm>
        </p:spPr>
        <p:txBody>
          <a:bodyPr/>
          <a:lstStyle/>
          <a:p>
            <a:pPr algn="just">
              <a:lnSpc>
                <a:spcPct val="150000"/>
              </a:lnSpc>
              <a:buFont typeface="Wingdings" panose="05000000000000000000" pitchFamily="2" charset="2"/>
              <a:buChar char="Ø"/>
            </a:pPr>
            <a:r>
              <a:rPr lang="en-US" sz="1800" dirty="0"/>
              <a:t>Scheduling execution </a:t>
            </a:r>
            <a:r>
              <a:rPr lang="en-US" sz="1800" dirty="0" smtClean="0"/>
              <a:t>tasks:</a:t>
            </a:r>
            <a:endParaRPr lang="en-US" sz="1800" dirty="0"/>
          </a:p>
          <a:p>
            <a:pPr lvl="1" algn="just">
              <a:lnSpc>
                <a:spcPct val="150000"/>
              </a:lnSpc>
              <a:buFont typeface="Wingdings" panose="05000000000000000000" pitchFamily="2" charset="2"/>
              <a:buChar char="ü"/>
            </a:pPr>
            <a:r>
              <a:rPr lang="en-US" sz="1400" dirty="0"/>
              <a:t>On the </a:t>
            </a:r>
            <a:r>
              <a:rPr lang="en-US" sz="1400" b="1" dirty="0"/>
              <a:t>Job Conductor</a:t>
            </a:r>
            <a:r>
              <a:rPr lang="en-US" sz="1400" dirty="0"/>
              <a:t> page, you can schedule an execution task using different types of triggers</a:t>
            </a:r>
            <a:r>
              <a:rPr lang="en-US" sz="1400" dirty="0" smtClean="0"/>
              <a:t>.</a:t>
            </a:r>
          </a:p>
          <a:p>
            <a:pPr lvl="2"/>
            <a:r>
              <a:rPr lang="en-US" sz="1400" dirty="0"/>
              <a:t>Time-based triggers </a:t>
            </a:r>
            <a:r>
              <a:rPr lang="en-US" sz="1400" b="1" dirty="0"/>
              <a:t>(</a:t>
            </a:r>
            <a:r>
              <a:rPr lang="en-US" sz="1400" b="1" dirty="0" smtClean="0"/>
              <a:t>Simple Trigger)</a:t>
            </a:r>
            <a:r>
              <a:rPr lang="en-US" sz="1400" dirty="0" smtClean="0"/>
              <a:t>:</a:t>
            </a:r>
          </a:p>
          <a:p>
            <a:pPr lvl="2"/>
            <a:endParaRPr lang="en-US" dirty="0"/>
          </a:p>
          <a:p>
            <a:pPr lvl="2"/>
            <a:endParaRPr lang="en-US" dirty="0" smtClean="0"/>
          </a:p>
          <a:p>
            <a:pPr lvl="2"/>
            <a:endParaRPr lang="en-US" sz="1400" dirty="0" smtClean="0"/>
          </a:p>
          <a:p>
            <a:pPr lvl="2"/>
            <a:r>
              <a:rPr lang="en-US" sz="1400" dirty="0" smtClean="0"/>
              <a:t>Periodic </a:t>
            </a:r>
            <a:r>
              <a:rPr lang="en-US" sz="1400" dirty="0"/>
              <a:t>multi-platform CRON-like triggers </a:t>
            </a:r>
            <a:r>
              <a:rPr lang="en-US" sz="1400" b="1" dirty="0"/>
              <a:t>(</a:t>
            </a:r>
            <a:r>
              <a:rPr lang="en-US" sz="1400" b="1" dirty="0" smtClean="0"/>
              <a:t>CronUI Trigger)</a:t>
            </a:r>
            <a:r>
              <a:rPr lang="en-US" sz="1400" dirty="0" smtClean="0"/>
              <a:t>:</a:t>
            </a:r>
          </a:p>
          <a:p>
            <a:pPr lvl="2"/>
            <a:endParaRPr lang="en-US" dirty="0"/>
          </a:p>
          <a:p>
            <a:pPr lvl="2"/>
            <a:endParaRPr lang="en-US" dirty="0" smtClean="0"/>
          </a:p>
          <a:p>
            <a:pPr lvl="2"/>
            <a:endParaRPr lang="en-US" dirty="0"/>
          </a:p>
          <a:p>
            <a:pPr lvl="2"/>
            <a:r>
              <a:rPr lang="en-US" dirty="0" smtClean="0"/>
              <a:t>File-based </a:t>
            </a:r>
            <a:r>
              <a:rPr lang="en-US" dirty="0"/>
              <a:t>triggers </a:t>
            </a:r>
            <a:r>
              <a:rPr lang="en-US" b="1" dirty="0"/>
              <a:t>(</a:t>
            </a:r>
            <a:r>
              <a:rPr lang="en-US" b="1" dirty="0" err="1"/>
              <a:t>FileTrigger</a:t>
            </a:r>
            <a:r>
              <a:rPr lang="en-US" b="1" dirty="0" smtClean="0"/>
              <a:t>)</a:t>
            </a:r>
            <a:r>
              <a:rPr lang="en-US" dirty="0" smtClean="0"/>
              <a:t>:</a:t>
            </a:r>
          </a:p>
          <a:p>
            <a:pPr lvl="2"/>
            <a:endParaRPr lang="en-US" dirty="0" smtClean="0"/>
          </a:p>
          <a:p>
            <a:pPr lvl="2"/>
            <a:endParaRPr lang="en-US" dirty="0"/>
          </a:p>
        </p:txBody>
      </p:sp>
      <p:pic>
        <p:nvPicPr>
          <p:cNvPr id="237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70" y="2736239"/>
            <a:ext cx="7784122"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75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95" y="3899023"/>
            <a:ext cx="7736497" cy="68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75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95" y="5176105"/>
            <a:ext cx="7736497" cy="67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14089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Talend Administration Center (Contd..)</a:t>
            </a:r>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Ø"/>
            </a:pPr>
            <a:r>
              <a:rPr lang="en-US" sz="1800" dirty="0"/>
              <a:t>How to add a simple trigger onto a task</a:t>
            </a:r>
          </a:p>
          <a:p>
            <a:pPr lvl="1" algn="just">
              <a:lnSpc>
                <a:spcPct val="150000"/>
              </a:lnSpc>
              <a:buFont typeface="Wingdings" panose="05000000000000000000" pitchFamily="2" charset="2"/>
              <a:buChar char="ü"/>
            </a:pPr>
            <a:r>
              <a:rPr lang="en-US" sz="1400" dirty="0"/>
              <a:t>On the Job Conductor page, select the task </a:t>
            </a:r>
            <a:endParaRPr lang="en-US" sz="1400" dirty="0" smtClean="0"/>
          </a:p>
          <a:p>
            <a:pPr marL="174625" lvl="1" indent="0" algn="just">
              <a:lnSpc>
                <a:spcPct val="150000"/>
              </a:lnSpc>
              <a:buNone/>
            </a:pPr>
            <a:r>
              <a:rPr lang="en-US" sz="1400" dirty="0"/>
              <a:t> </a:t>
            </a:r>
            <a:r>
              <a:rPr lang="en-US" sz="1400" dirty="0" smtClean="0"/>
              <a:t>   you </a:t>
            </a:r>
            <a:r>
              <a:rPr lang="en-US" sz="1400" dirty="0"/>
              <a:t>want to implement a trigger </a:t>
            </a:r>
            <a:r>
              <a:rPr lang="en-US" sz="1400" dirty="0" smtClean="0"/>
              <a:t>on</a:t>
            </a:r>
            <a:endParaRPr lang="en-US" sz="1400" dirty="0"/>
          </a:p>
          <a:p>
            <a:pPr lvl="1" algn="just">
              <a:lnSpc>
                <a:spcPct val="150000"/>
              </a:lnSpc>
              <a:buFont typeface="Wingdings" panose="05000000000000000000" pitchFamily="2" charset="2"/>
              <a:buChar char="ü"/>
            </a:pPr>
            <a:r>
              <a:rPr lang="en-US" sz="1400" dirty="0"/>
              <a:t>In the bottom half of the page and in the </a:t>
            </a:r>
            <a:endParaRPr lang="en-US" sz="1400" dirty="0" smtClean="0"/>
          </a:p>
          <a:p>
            <a:pPr marL="174625" lvl="1" indent="0" algn="just">
              <a:lnSpc>
                <a:spcPct val="150000"/>
              </a:lnSpc>
              <a:buNone/>
            </a:pPr>
            <a:r>
              <a:rPr lang="en-US" sz="1400" dirty="0" smtClean="0"/>
              <a:t>   Triggers</a:t>
            </a:r>
            <a:r>
              <a:rPr lang="en-US" sz="1400" dirty="0"/>
              <a:t> view, click Add trigger... </a:t>
            </a:r>
            <a:endParaRPr lang="en-US" sz="1400" dirty="0" smtClean="0"/>
          </a:p>
          <a:p>
            <a:pPr marL="174625" lvl="1" indent="0" algn="just">
              <a:lnSpc>
                <a:spcPct val="150000"/>
              </a:lnSpc>
              <a:buNone/>
            </a:pPr>
            <a:r>
              <a:rPr lang="en-US" sz="1400" dirty="0" smtClean="0"/>
              <a:t>   and </a:t>
            </a:r>
            <a:r>
              <a:rPr lang="en-US" sz="1400" dirty="0"/>
              <a:t>then </a:t>
            </a:r>
            <a:r>
              <a:rPr lang="en-US" sz="1400" dirty="0" smtClean="0"/>
              <a:t>select </a:t>
            </a:r>
            <a:r>
              <a:rPr lang="en-US" sz="1400" dirty="0"/>
              <a:t> Add simple trigger from the </a:t>
            </a:r>
          </a:p>
          <a:p>
            <a:pPr marL="174625" lvl="1" indent="0" algn="just">
              <a:lnSpc>
                <a:spcPct val="150000"/>
              </a:lnSpc>
              <a:buNone/>
            </a:pPr>
            <a:r>
              <a:rPr lang="en-US" sz="1400" dirty="0" smtClean="0"/>
              <a:t>   drop-down </a:t>
            </a:r>
            <a:r>
              <a:rPr lang="en-US" sz="1400" dirty="0"/>
              <a:t>list. The Simple trigger configuration </a:t>
            </a:r>
            <a:endParaRPr lang="en-US" sz="1400" dirty="0" smtClean="0"/>
          </a:p>
          <a:p>
            <a:pPr marL="174625" lvl="1" indent="0" algn="just">
              <a:lnSpc>
                <a:spcPct val="150000"/>
              </a:lnSpc>
              <a:buNone/>
            </a:pPr>
            <a:r>
              <a:rPr lang="en-US" sz="1400" dirty="0" smtClean="0"/>
              <a:t>   panel </a:t>
            </a:r>
            <a:r>
              <a:rPr lang="en-US" sz="1400" dirty="0"/>
              <a:t>opens.</a:t>
            </a:r>
          </a:p>
          <a:p>
            <a:pPr marL="0" indent="0">
              <a:buNone/>
            </a:pPr>
            <a:endParaRPr lang="en-US" dirty="0"/>
          </a:p>
        </p:txBody>
      </p:sp>
      <p:pic>
        <p:nvPicPr>
          <p:cNvPr id="238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617783"/>
            <a:ext cx="4060581" cy="4384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0498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Talend Administration Center (Contd..)</a:t>
            </a:r>
          </a:p>
        </p:txBody>
      </p:sp>
      <p:sp>
        <p:nvSpPr>
          <p:cNvPr id="3" name="Content Placeholder 2"/>
          <p:cNvSpPr>
            <a:spLocks noGrp="1"/>
          </p:cNvSpPr>
          <p:nvPr>
            <p:ph idx="1"/>
          </p:nvPr>
        </p:nvSpPr>
        <p:spPr/>
        <p:txBody>
          <a:bodyPr/>
          <a:lstStyle/>
          <a:p>
            <a:pPr lvl="1" algn="just">
              <a:lnSpc>
                <a:spcPct val="150000"/>
              </a:lnSpc>
              <a:buFont typeface="Wingdings" panose="05000000000000000000" pitchFamily="2" charset="2"/>
              <a:buChar char="ü"/>
            </a:pPr>
            <a:r>
              <a:rPr lang="en-US" sz="1400" dirty="0"/>
              <a:t>Enter the following information</a:t>
            </a:r>
            <a:r>
              <a:rPr lang="en-US" sz="1400" dirty="0" smtClean="0"/>
              <a:t>:</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26316854"/>
              </p:ext>
            </p:extLst>
          </p:nvPr>
        </p:nvGraphicFramePr>
        <p:xfrm>
          <a:off x="597876" y="1925436"/>
          <a:ext cx="7936524" cy="4367850"/>
        </p:xfrm>
        <a:graphic>
          <a:graphicData uri="http://schemas.openxmlformats.org/drawingml/2006/table">
            <a:tbl>
              <a:tblPr/>
              <a:tblGrid>
                <a:gridCol w="1137139"/>
                <a:gridCol w="6799385"/>
              </a:tblGrid>
              <a:tr h="129166">
                <a:tc>
                  <a:txBody>
                    <a:bodyPr/>
                    <a:lstStyle/>
                    <a:p>
                      <a:pPr algn="l" fontAlgn="t"/>
                      <a:r>
                        <a:rPr lang="en-US" sz="1050" b="1" dirty="0">
                          <a:solidFill>
                            <a:srgbClr val="333333"/>
                          </a:solidFill>
                          <a:effectLst/>
                          <a:latin typeface="+mn-lt"/>
                        </a:rPr>
                        <a:t>Field</a:t>
                      </a:r>
                    </a:p>
                  </a:txBody>
                  <a:tcPr marL="33284" marR="49926"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tc>
                  <a:txBody>
                    <a:bodyPr/>
                    <a:lstStyle/>
                    <a:p>
                      <a:pPr algn="l" fontAlgn="t"/>
                      <a:r>
                        <a:rPr lang="en-US" sz="1050" b="1">
                          <a:solidFill>
                            <a:srgbClr val="333333"/>
                          </a:solidFill>
                          <a:effectLst/>
                          <a:latin typeface="+mn-lt"/>
                        </a:rPr>
                        <a:t>Description</a:t>
                      </a:r>
                    </a:p>
                  </a:txBody>
                  <a:tcPr marL="33284" marR="49926"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tr>
              <a:tr h="824493">
                <a:tc>
                  <a:txBody>
                    <a:bodyPr/>
                    <a:lstStyle/>
                    <a:p>
                      <a:pPr algn="l" fontAlgn="t"/>
                      <a:r>
                        <a:rPr lang="en-US" sz="1050" b="1">
                          <a:solidFill>
                            <a:srgbClr val="333333"/>
                          </a:solidFill>
                          <a:effectLst/>
                          <a:latin typeface="+mn-lt"/>
                        </a:rPr>
                        <a:t>Number of repetitions</a:t>
                      </a:r>
                      <a:endParaRPr lang="en-US" sz="105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dirty="0">
                          <a:solidFill>
                            <a:srgbClr val="333333"/>
                          </a:solidFill>
                          <a:effectLst/>
                          <a:latin typeface="+mn-lt"/>
                        </a:rPr>
                        <a:t>Type in the number of execution that should occur in addition to the first execution.</a:t>
                      </a:r>
                    </a:p>
                    <a:p>
                      <a:pPr algn="l" fontAlgn="t"/>
                      <a:r>
                        <a:rPr lang="en-US" sz="1050" b="1" dirty="0">
                          <a:solidFill>
                            <a:srgbClr val="333333"/>
                          </a:solidFill>
                          <a:effectLst/>
                          <a:latin typeface="+mn-lt"/>
                        </a:rPr>
                        <a:t>If you do not fill this field:</a:t>
                      </a:r>
                      <a:r>
                        <a:rPr lang="en-US" sz="1050" dirty="0">
                          <a:solidFill>
                            <a:srgbClr val="333333"/>
                          </a:solidFill>
                          <a:effectLst/>
                          <a:latin typeface="+mn-lt"/>
                        </a:rPr>
                        <a:t> as many executions as possible within the time frame given</a:t>
                      </a:r>
                    </a:p>
                    <a:p>
                      <a:pPr algn="l" fontAlgn="t"/>
                      <a:r>
                        <a:rPr lang="en-US" sz="1050" b="1" dirty="0">
                          <a:solidFill>
                            <a:srgbClr val="333333"/>
                          </a:solidFill>
                          <a:effectLst/>
                          <a:latin typeface="+mn-lt"/>
                        </a:rPr>
                        <a:t>0</a:t>
                      </a:r>
                      <a:r>
                        <a:rPr lang="en-US" sz="1050" dirty="0">
                          <a:solidFill>
                            <a:srgbClr val="333333"/>
                          </a:solidFill>
                          <a:effectLst/>
                          <a:latin typeface="+mn-lt"/>
                        </a:rPr>
                        <a:t>: only the first execution is carried out.</a:t>
                      </a:r>
                    </a:p>
                    <a:p>
                      <a:pPr algn="l" fontAlgn="t"/>
                      <a:r>
                        <a:rPr lang="en-US" sz="1050" b="1" dirty="0">
                          <a:solidFill>
                            <a:srgbClr val="333333"/>
                          </a:solidFill>
                          <a:effectLst/>
                          <a:latin typeface="+mn-lt"/>
                        </a:rPr>
                        <a:t>n</a:t>
                      </a:r>
                      <a:r>
                        <a:rPr lang="en-US" sz="1050" dirty="0">
                          <a:solidFill>
                            <a:srgbClr val="333333"/>
                          </a:solidFill>
                          <a:effectLst/>
                          <a:latin typeface="+mn-lt"/>
                        </a:rPr>
                        <a:t>: n extra execution is carried out in addition to the first one.</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02999">
                <a:tc>
                  <a:txBody>
                    <a:bodyPr/>
                    <a:lstStyle/>
                    <a:p>
                      <a:pPr algn="l" fontAlgn="t"/>
                      <a:r>
                        <a:rPr lang="en-US" sz="1050" b="1">
                          <a:solidFill>
                            <a:srgbClr val="333333"/>
                          </a:solidFill>
                          <a:effectLst/>
                          <a:latin typeface="+mn-lt"/>
                        </a:rPr>
                        <a:t>Time interval</a:t>
                      </a:r>
                      <a:endParaRPr lang="en-US" sz="105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a:solidFill>
                            <a:srgbClr val="333333"/>
                          </a:solidFill>
                          <a:effectLst/>
                          <a:latin typeface="+mn-lt"/>
                        </a:rPr>
                        <a:t>Type in (in sec) the time interval between triggerings. For long interval, use CRON-based triggers.</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02999">
                <a:tc>
                  <a:txBody>
                    <a:bodyPr/>
                    <a:lstStyle/>
                    <a:p>
                      <a:pPr algn="l" fontAlgn="t"/>
                      <a:r>
                        <a:rPr lang="en-US" sz="1050" b="1" dirty="0">
                          <a:solidFill>
                            <a:srgbClr val="333333"/>
                          </a:solidFill>
                          <a:effectLst/>
                          <a:latin typeface="+mn-lt"/>
                        </a:rPr>
                        <a:t>Pause trigger on error</a:t>
                      </a:r>
                      <a:endParaRPr lang="en-US" sz="1050" dirty="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a:solidFill>
                            <a:srgbClr val="333333"/>
                          </a:solidFill>
                          <a:effectLst/>
                          <a:latin typeface="+mn-lt"/>
                        </a:rPr>
                        <a:t>Select the check box in order to pause the trigger if an error occurs during the execution of the task.</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16082">
                <a:tc>
                  <a:txBody>
                    <a:bodyPr/>
                    <a:lstStyle/>
                    <a:p>
                      <a:pPr algn="l" fontAlgn="t"/>
                      <a:r>
                        <a:rPr lang="en-US" sz="1050" b="1" dirty="0">
                          <a:solidFill>
                            <a:srgbClr val="333333"/>
                          </a:solidFill>
                          <a:effectLst/>
                          <a:latin typeface="+mn-lt"/>
                        </a:rPr>
                        <a:t>Description</a:t>
                      </a:r>
                      <a:endParaRPr lang="en-US" sz="1050" dirty="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dirty="0">
                          <a:solidFill>
                            <a:srgbClr val="333333"/>
                          </a:solidFill>
                          <a:effectLst/>
                          <a:latin typeface="+mn-lt"/>
                        </a:rPr>
                        <a:t>Provide a description if the type of trigger is not obvious enough</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37578">
                <a:tc>
                  <a:txBody>
                    <a:bodyPr/>
                    <a:lstStyle/>
                    <a:p>
                      <a:pPr algn="l" fontAlgn="t"/>
                      <a:r>
                        <a:rPr lang="en-US" sz="1050" b="1">
                          <a:solidFill>
                            <a:srgbClr val="333333"/>
                          </a:solidFill>
                          <a:effectLst/>
                          <a:latin typeface="+mn-lt"/>
                        </a:rPr>
                        <a:t>Time zone</a:t>
                      </a:r>
                      <a:endParaRPr lang="en-US" sz="105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a:solidFill>
                            <a:srgbClr val="333333"/>
                          </a:solidFill>
                          <a:effectLst/>
                          <a:latin typeface="+mn-lt"/>
                        </a:rPr>
                        <a:t>In the dialog box, select the time zone of the triggering time in the list. It can be the execution server time, the Web application time or another time zone you define.</a:t>
                      </a:r>
                    </a:p>
                    <a:p>
                      <a:pPr algn="l" fontAlgn="t"/>
                      <a:r>
                        <a:rPr lang="en-US" sz="1050">
                          <a:solidFill>
                            <a:srgbClr val="333333"/>
                          </a:solidFill>
                          <a:effectLst/>
                          <a:latin typeface="+mn-lt"/>
                        </a:rPr>
                        <a:t>To take advantage of the autocomplete feature, type the first three letters of the time zone you are searching for.</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16082">
                <a:tc>
                  <a:txBody>
                    <a:bodyPr/>
                    <a:lstStyle/>
                    <a:p>
                      <a:pPr algn="l" fontAlgn="t"/>
                      <a:r>
                        <a:rPr lang="en-US" sz="1050" b="1">
                          <a:solidFill>
                            <a:srgbClr val="333333"/>
                          </a:solidFill>
                          <a:effectLst/>
                          <a:latin typeface="+mn-lt"/>
                        </a:rPr>
                        <a:t>Label</a:t>
                      </a:r>
                      <a:endParaRPr lang="en-US" sz="105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a:solidFill>
                            <a:srgbClr val="333333"/>
                          </a:solidFill>
                          <a:effectLst/>
                          <a:latin typeface="+mn-lt"/>
                        </a:rPr>
                        <a:t>Give a name to the trigger you are setting</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824493">
                <a:tc>
                  <a:txBody>
                    <a:bodyPr/>
                    <a:lstStyle/>
                    <a:p>
                      <a:pPr algn="l" fontAlgn="t"/>
                      <a:r>
                        <a:rPr lang="en-US" sz="1050" b="1">
                          <a:solidFill>
                            <a:srgbClr val="333333"/>
                          </a:solidFill>
                          <a:effectLst/>
                          <a:latin typeface="+mn-lt"/>
                        </a:rPr>
                        <a:t>Start time</a:t>
                      </a:r>
                      <a:endParaRPr lang="en-US" sz="105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a:solidFill>
                            <a:srgbClr val="333333"/>
                          </a:solidFill>
                          <a:effectLst/>
                          <a:latin typeface="+mn-lt"/>
                        </a:rPr>
                        <a:t>Click the calendar button to open a calender. Click the date and set the exact time for the trigger to be executed. The time format must be HH:MM:SS</a:t>
                      </a:r>
                    </a:p>
                    <a:p>
                      <a:pPr algn="l" fontAlgn="t"/>
                      <a:r>
                        <a:rPr lang="en-US" sz="1050" b="1">
                          <a:solidFill>
                            <a:srgbClr val="333333"/>
                          </a:solidFill>
                          <a:effectLst/>
                          <a:latin typeface="+mn-lt"/>
                        </a:rPr>
                        <a:t>If you do not fill this field</a:t>
                      </a:r>
                      <a:r>
                        <a:rPr lang="en-US" sz="1050">
                          <a:solidFill>
                            <a:srgbClr val="333333"/>
                          </a:solidFill>
                          <a:effectLst/>
                          <a:latin typeface="+mn-lt"/>
                        </a:rPr>
                        <a:t>, the triggering is immediate</a:t>
                      </a:r>
                    </a:p>
                    <a:p>
                      <a:pPr algn="l" fontAlgn="t"/>
                      <a:r>
                        <a:rPr lang="en-US" sz="1050">
                          <a:solidFill>
                            <a:srgbClr val="333333"/>
                          </a:solidFill>
                          <a:effectLst/>
                          <a:latin typeface="+mn-lt"/>
                        </a:rPr>
                        <a:t>Icon</a:t>
                      </a:r>
                      <a:r>
                        <a:rPr lang="en-US" sz="1050" b="0">
                          <a:solidFill>
                            <a:srgbClr val="315792"/>
                          </a:solidFill>
                          <a:effectLst/>
                          <a:latin typeface="+mn-lt"/>
                        </a:rPr>
                        <a:t>Note</a:t>
                      </a:r>
                    </a:p>
                    <a:p>
                      <a:pPr algn="l" fontAlgn="t"/>
                      <a:r>
                        <a:rPr lang="en-US" sz="1050">
                          <a:solidFill>
                            <a:srgbClr val="333333"/>
                          </a:solidFill>
                          <a:effectLst/>
                          <a:latin typeface="+mn-lt"/>
                        </a:rPr>
                        <a:t>For immediate triggering, we advise you to click the execute button on the table.</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0662">
                <a:tc>
                  <a:txBody>
                    <a:bodyPr/>
                    <a:lstStyle/>
                    <a:p>
                      <a:pPr algn="l" fontAlgn="t"/>
                      <a:r>
                        <a:rPr lang="en-US" sz="1050" b="1">
                          <a:solidFill>
                            <a:srgbClr val="333333"/>
                          </a:solidFill>
                          <a:effectLst/>
                          <a:latin typeface="+mn-lt"/>
                        </a:rPr>
                        <a:t>End time</a:t>
                      </a:r>
                      <a:endParaRPr lang="en-US" sz="1050">
                        <a:solidFill>
                          <a:srgbClr val="333333"/>
                        </a:solidFill>
                        <a:effectLst/>
                        <a:latin typeface="+mn-lt"/>
                      </a:endParaRP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50" dirty="0">
                          <a:solidFill>
                            <a:srgbClr val="333333"/>
                          </a:solidFill>
                          <a:effectLst/>
                          <a:latin typeface="+mn-lt"/>
                        </a:rPr>
                        <a:t>Click the calendar button to open a calendar. Click the date and set the exact time for the trigger to be executed. The time format must be HH:MM:SS.</a:t>
                      </a:r>
                    </a:p>
                    <a:p>
                      <a:pPr algn="l" fontAlgn="t"/>
                      <a:r>
                        <a:rPr lang="en-US" sz="1050" b="1" dirty="0">
                          <a:solidFill>
                            <a:srgbClr val="333333"/>
                          </a:solidFill>
                          <a:effectLst/>
                          <a:latin typeface="+mn-lt"/>
                        </a:rPr>
                        <a:t>If you do not fill this field</a:t>
                      </a:r>
                      <a:r>
                        <a:rPr lang="en-US" sz="1050" dirty="0">
                          <a:solidFill>
                            <a:srgbClr val="333333"/>
                          </a:solidFill>
                          <a:effectLst/>
                          <a:latin typeface="+mn-lt"/>
                        </a:rPr>
                        <a:t>: the Job will be executed indefinitely (until the number of repetitions is reached, if any</a:t>
                      </a:r>
                    </a:p>
                  </a:txBody>
                  <a:tcPr marL="33284" marR="33284" marT="23299" marB="232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391136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Talend Administration Center (Contd..)</a:t>
            </a:r>
          </a:p>
        </p:txBody>
      </p:sp>
      <p:sp>
        <p:nvSpPr>
          <p:cNvPr id="3" name="Content Placeholder 2"/>
          <p:cNvSpPr>
            <a:spLocks noGrp="1"/>
          </p:cNvSpPr>
          <p:nvPr>
            <p:ph idx="1"/>
          </p:nvPr>
        </p:nvSpPr>
        <p:spPr>
          <a:xfrm>
            <a:off x="110947" y="1494770"/>
            <a:ext cx="8845484" cy="4643751"/>
          </a:xfrm>
        </p:spPr>
        <p:txBody>
          <a:bodyPr/>
          <a:lstStyle/>
          <a:p>
            <a:pPr lvl="1" algn="just">
              <a:lnSpc>
                <a:spcPct val="200000"/>
              </a:lnSpc>
              <a:buFont typeface="Wingdings" panose="05000000000000000000" pitchFamily="2" charset="2"/>
              <a:buChar char="ü"/>
            </a:pPr>
            <a:r>
              <a:rPr lang="en-US" sz="1400" dirty="0"/>
              <a:t>Click Save to validate the </a:t>
            </a:r>
            <a:r>
              <a:rPr lang="en-US" sz="1400" dirty="0" smtClean="0"/>
              <a:t>simple </a:t>
            </a:r>
            <a:r>
              <a:rPr lang="en-US" sz="1400" dirty="0"/>
              <a:t>trigger configuration or Cancel to cancel the operation</a:t>
            </a:r>
            <a:r>
              <a:rPr lang="en-US" sz="1400" dirty="0" smtClean="0"/>
              <a:t>.</a:t>
            </a:r>
          </a:p>
          <a:p>
            <a:pPr lvl="2" algn="just">
              <a:lnSpc>
                <a:spcPct val="200000"/>
              </a:lnSpc>
              <a:buFont typeface="Wingdings" panose="05000000000000000000" pitchFamily="2" charset="2"/>
              <a:buChar char="ü"/>
            </a:pPr>
            <a:r>
              <a:rPr lang="en-US" sz="1200" dirty="0"/>
              <a:t>The Trigger Status icon for the selected task changes from No Trigger to At least one trigger is running</a:t>
            </a:r>
            <a:r>
              <a:rPr lang="en-US" sz="1200" dirty="0" smtClean="0"/>
              <a:t>.</a:t>
            </a:r>
          </a:p>
          <a:p>
            <a:pPr lvl="2" algn="just">
              <a:lnSpc>
                <a:spcPct val="200000"/>
              </a:lnSpc>
              <a:buFont typeface="Wingdings" panose="05000000000000000000" pitchFamily="2" charset="2"/>
              <a:buChar char="ü"/>
            </a:pPr>
            <a:r>
              <a:rPr lang="en-US" sz="1200" dirty="0" smtClean="0"/>
              <a:t>Note </a:t>
            </a:r>
            <a:r>
              <a:rPr lang="en-US" sz="1200" dirty="0"/>
              <a:t>that, if the task is already running when the task is triggered, the Job Conductor will wait for the current task to finish. If the task is not finished after 60 seconds, then the status of the task execution changes to 'misfired'. A misfired event also occurs if the trigger misses its firing time because of </a:t>
            </a:r>
            <a:r>
              <a:rPr lang="en-US" sz="1200" i="1" dirty="0"/>
              <a:t>Talend Administration Center</a:t>
            </a:r>
            <a:r>
              <a:rPr lang="en-US" sz="1200" dirty="0"/>
              <a:t> is </a:t>
            </a:r>
            <a:r>
              <a:rPr lang="en-US" sz="1200" dirty="0" smtClean="0"/>
              <a:t>shutdown.</a:t>
            </a:r>
            <a:endParaRPr lang="en-US" sz="1200" dirty="0"/>
          </a:p>
        </p:txBody>
      </p:sp>
    </p:spTree>
    <p:extLst>
      <p:ext uri="{BB962C8B-B14F-4D97-AF65-F5344CB8AC3E}">
        <p14:creationId xmlns:p14="http://schemas.microsoft.com/office/powerpoint/2010/main" val="32886852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9468" name="think-cell Slide" r:id="rId13" imgW="360" imgH="360" progId="">
                  <p:embed/>
                </p:oleObj>
              </mc:Choice>
              <mc:Fallback>
                <p:oleObj name="think-cell Slide" r:id="rId13" imgW="360" imgH="360" progId="">
                  <p:embed/>
                  <p:pic>
                    <p:nvPicPr>
                      <p:cNvPr id="0" name="Picture 2"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t>Contact information</a:t>
            </a:r>
            <a:endParaRPr lang="en-US" dirty="0"/>
          </a:p>
        </p:txBody>
      </p:sp>
      <p:sp>
        <p:nvSpPr>
          <p:cNvPr id="4" name="Rectangle 3"/>
          <p:cNvSpPr/>
          <p:nvPr>
            <p:custDataLst>
              <p:tags r:id="rId4"/>
            </p:custDataLst>
          </p:nvPr>
        </p:nvSpPr>
        <p:spPr>
          <a:xfrm>
            <a:off x="2251380" y="1770532"/>
            <a:ext cx="1827621" cy="1669839"/>
          </a:xfrm>
          <a:prstGeom prst="rect">
            <a:avLst/>
          </a:prstGeom>
        </p:spPr>
        <p:txBody>
          <a:bodyPr wrap="square" lIns="83969" tIns="41985" rIns="83969" bIns="41985">
            <a:spAutoFit/>
          </a:bodyPr>
          <a:lstStyle/>
          <a:p>
            <a:r>
              <a:rPr lang="en-US" sz="1500" b="1" dirty="0">
                <a:solidFill>
                  <a:schemeClr val="tx2">
                    <a:lumMod val="50000"/>
                  </a:schemeClr>
                </a:solidFill>
                <a:cs typeface="Arial"/>
              </a:rPr>
              <a:t>Name </a:t>
            </a:r>
            <a:br>
              <a:rPr lang="en-US" sz="1500" b="1" dirty="0">
                <a:solidFill>
                  <a:schemeClr val="tx2">
                    <a:lumMod val="50000"/>
                  </a:schemeClr>
                </a:solidFill>
                <a:cs typeface="Arial"/>
              </a:rPr>
            </a:br>
            <a:r>
              <a:rPr lang="en-US" sz="1500" b="1" dirty="0">
                <a:solidFill>
                  <a:schemeClr val="tx2">
                    <a:lumMod val="50000"/>
                  </a:schemeClr>
                </a:solidFill>
                <a:cs typeface="Arial"/>
              </a:rPr>
              <a:t>Last Name</a:t>
            </a:r>
          </a:p>
          <a:p>
            <a:r>
              <a:rPr lang="en-US" sz="900" dirty="0" smtClean="0">
                <a:solidFill>
                  <a:schemeClr val="tx2">
                    <a:lumMod val="50000"/>
                  </a:schemeClr>
                </a:solidFill>
                <a:cs typeface="Arial"/>
              </a:rPr>
              <a:t>Title/Role</a:t>
            </a:r>
            <a:r>
              <a:rPr lang="en-US" sz="900" dirty="0">
                <a:solidFill>
                  <a:schemeClr val="tx2">
                    <a:lumMod val="50000"/>
                  </a:schemeClr>
                </a:solidFill>
                <a:cs typeface="Arial"/>
              </a:rPr>
              <a:t/>
            </a:r>
            <a:br>
              <a:rPr lang="en-US" sz="900" dirty="0">
                <a:solidFill>
                  <a:schemeClr val="tx2">
                    <a:lumMod val="50000"/>
                  </a:schemeClr>
                </a:solidFill>
                <a:cs typeface="Arial"/>
              </a:rPr>
            </a:br>
            <a:r>
              <a:rPr lang="en-US" sz="900" dirty="0" smtClean="0">
                <a:solidFill>
                  <a:schemeClr val="tx2">
                    <a:lumMod val="50000"/>
                  </a:schemeClr>
                </a:solidFill>
                <a:cs typeface="Arial"/>
                <a:hlinkClick r:id="rId15"/>
              </a:rPr>
              <a:t>name.lastname@capgemini.com</a:t>
            </a:r>
            <a:endParaRPr lang="en-US" sz="900" dirty="0" smtClean="0">
              <a:solidFill>
                <a:schemeClr val="tx2">
                  <a:lumMod val="50000"/>
                </a:schemeClr>
              </a:solidFill>
              <a:cs typeface="Arial"/>
            </a:endParaRPr>
          </a:p>
          <a:p>
            <a:endParaRPr lang="en-US" sz="900" dirty="0" smtClean="0">
              <a:solidFill>
                <a:schemeClr val="tx2">
                  <a:lumMod val="50000"/>
                </a:schemeClr>
              </a:solidFill>
              <a:cs typeface="Arial"/>
            </a:endParaRPr>
          </a:p>
          <a:p>
            <a:r>
              <a:rPr lang="en-US" sz="1000" dirty="0" smtClean="0">
                <a:solidFill>
                  <a:schemeClr val="tx2">
                    <a:lumMod val="50000"/>
                  </a:schemeClr>
                </a:solidFill>
                <a:cs typeface="Arial"/>
              </a:rPr>
              <a:t>Capgemini Office (Optional)</a:t>
            </a:r>
            <a:r>
              <a:rPr lang="en-US" sz="900" dirty="0" smtClean="0">
                <a:solidFill>
                  <a:schemeClr val="tx2">
                    <a:lumMod val="50000"/>
                  </a:schemeClr>
                </a:solidFill>
                <a:cs typeface="Arial"/>
              </a:rPr>
              <a:t/>
            </a:r>
            <a:br>
              <a:rPr lang="en-US" sz="900" dirty="0" smtClean="0">
                <a:solidFill>
                  <a:schemeClr val="tx2">
                    <a:lumMod val="50000"/>
                  </a:schemeClr>
                </a:solidFill>
                <a:cs typeface="Arial"/>
              </a:rPr>
            </a:br>
            <a:r>
              <a:rPr lang="en-US" sz="900" dirty="0" smtClean="0">
                <a:solidFill>
                  <a:schemeClr val="tx2">
                    <a:lumMod val="50000"/>
                  </a:schemeClr>
                </a:solidFill>
                <a:cs typeface="Arial"/>
              </a:rPr>
              <a:t>Address Line 1</a:t>
            </a:r>
          </a:p>
          <a:p>
            <a:r>
              <a:rPr lang="en-US" sz="900" dirty="0" smtClean="0">
                <a:solidFill>
                  <a:schemeClr val="tx2">
                    <a:lumMod val="50000"/>
                  </a:schemeClr>
                </a:solidFill>
                <a:cs typeface="Arial"/>
              </a:rPr>
              <a:t>Address Line 2 </a:t>
            </a:r>
          </a:p>
          <a:p>
            <a:r>
              <a:rPr lang="en-US" sz="900" dirty="0" smtClean="0">
                <a:solidFill>
                  <a:schemeClr val="tx2">
                    <a:lumMod val="50000"/>
                  </a:schemeClr>
                </a:solidFill>
                <a:cs typeface="Arial"/>
              </a:rPr>
              <a:t>Address Line 3</a:t>
            </a:r>
            <a:endParaRPr lang="en-US" sz="900" dirty="0">
              <a:solidFill>
                <a:schemeClr val="tx2">
                  <a:lumMod val="50000"/>
                </a:schemeClr>
              </a:solidFill>
              <a:cs typeface="Arial"/>
            </a:endParaRPr>
          </a:p>
        </p:txBody>
      </p:sp>
      <p:sp>
        <p:nvSpPr>
          <p:cNvPr id="5" name="Cadre 27"/>
          <p:cNvSpPr/>
          <p:nvPr>
            <p:custDataLst>
              <p:tags r:id="rId5"/>
            </p:custDataLst>
          </p:nvPr>
        </p:nvSpPr>
        <p:spPr>
          <a:xfrm>
            <a:off x="1075376" y="1826443"/>
            <a:ext cx="1091017" cy="1379147"/>
          </a:xfrm>
          <a:prstGeom prst="frame">
            <a:avLst>
              <a:gd name="adj1" fmla="val 5651"/>
            </a:avLst>
          </a:prstGeom>
          <a:gradFill flip="none" rotWithShape="1">
            <a:gsLst>
              <a:gs pos="0">
                <a:schemeClr val="bg2"/>
              </a:gs>
              <a:gs pos="50000">
                <a:schemeClr val="tx1">
                  <a:tint val="44500"/>
                  <a:satMod val="160000"/>
                </a:schemeClr>
              </a:gs>
              <a:gs pos="100000">
                <a:schemeClr val="bg2">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r>
              <a:rPr lang="en-US" sz="1300" dirty="0" smtClean="0">
                <a:solidFill>
                  <a:schemeClr val="tx2">
                    <a:lumMod val="75000"/>
                  </a:schemeClr>
                </a:solidFill>
              </a:rPr>
              <a:t>Insert contact picture</a:t>
            </a:r>
          </a:p>
        </p:txBody>
      </p:sp>
      <p:sp>
        <p:nvSpPr>
          <p:cNvPr id="6" name="Cadre 28"/>
          <p:cNvSpPr/>
          <p:nvPr>
            <p:custDataLst>
              <p:tags r:id="rId6"/>
            </p:custDataLst>
          </p:nvPr>
        </p:nvSpPr>
        <p:spPr>
          <a:xfrm>
            <a:off x="1075376" y="4107943"/>
            <a:ext cx="1091017" cy="1379147"/>
          </a:xfrm>
          <a:prstGeom prst="frame">
            <a:avLst>
              <a:gd name="adj1" fmla="val 5651"/>
            </a:avLst>
          </a:prstGeom>
          <a:gradFill flip="none" rotWithShape="1">
            <a:gsLst>
              <a:gs pos="0">
                <a:schemeClr val="bg2"/>
              </a:gs>
              <a:gs pos="50000">
                <a:schemeClr val="tx1">
                  <a:tint val="44500"/>
                  <a:satMod val="160000"/>
                </a:schemeClr>
              </a:gs>
              <a:gs pos="100000">
                <a:schemeClr val="bg2">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r>
              <a:rPr lang="en-US" sz="1300" dirty="0" smtClean="0">
                <a:solidFill>
                  <a:schemeClr val="tx2">
                    <a:lumMod val="75000"/>
                  </a:schemeClr>
                </a:solidFill>
              </a:rPr>
              <a:t>Insert contact picture</a:t>
            </a:r>
          </a:p>
        </p:txBody>
      </p:sp>
      <p:sp>
        <p:nvSpPr>
          <p:cNvPr id="7" name="Cadre 29"/>
          <p:cNvSpPr/>
          <p:nvPr>
            <p:custDataLst>
              <p:tags r:id="rId7"/>
            </p:custDataLst>
          </p:nvPr>
        </p:nvSpPr>
        <p:spPr>
          <a:xfrm>
            <a:off x="5073789" y="1843529"/>
            <a:ext cx="1091017" cy="1379147"/>
          </a:xfrm>
          <a:prstGeom prst="frame">
            <a:avLst>
              <a:gd name="adj1" fmla="val 5651"/>
            </a:avLst>
          </a:prstGeom>
          <a:gradFill flip="none" rotWithShape="1">
            <a:gsLst>
              <a:gs pos="0">
                <a:schemeClr val="bg2"/>
              </a:gs>
              <a:gs pos="50000">
                <a:schemeClr val="tx1">
                  <a:tint val="44500"/>
                  <a:satMod val="160000"/>
                </a:schemeClr>
              </a:gs>
              <a:gs pos="100000">
                <a:schemeClr val="bg2">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r>
              <a:rPr lang="en-US" sz="1300" dirty="0" smtClean="0">
                <a:solidFill>
                  <a:schemeClr val="tx2">
                    <a:lumMod val="75000"/>
                  </a:schemeClr>
                </a:solidFill>
              </a:rPr>
              <a:t>Insert contact picture</a:t>
            </a:r>
          </a:p>
        </p:txBody>
      </p:sp>
      <p:sp>
        <p:nvSpPr>
          <p:cNvPr id="8" name="Cadre 30"/>
          <p:cNvSpPr/>
          <p:nvPr>
            <p:custDataLst>
              <p:tags r:id="rId8"/>
            </p:custDataLst>
          </p:nvPr>
        </p:nvSpPr>
        <p:spPr>
          <a:xfrm>
            <a:off x="5073789" y="4125027"/>
            <a:ext cx="1091017" cy="1379147"/>
          </a:xfrm>
          <a:prstGeom prst="frame">
            <a:avLst>
              <a:gd name="adj1" fmla="val 5651"/>
            </a:avLst>
          </a:prstGeom>
          <a:gradFill flip="none" rotWithShape="1">
            <a:gsLst>
              <a:gs pos="0">
                <a:schemeClr val="bg2"/>
              </a:gs>
              <a:gs pos="50000">
                <a:schemeClr val="tx1">
                  <a:tint val="44500"/>
                  <a:satMod val="160000"/>
                </a:schemeClr>
              </a:gs>
              <a:gs pos="100000">
                <a:schemeClr val="bg2">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r>
              <a:rPr lang="en-US" sz="1300" dirty="0" smtClean="0">
                <a:solidFill>
                  <a:schemeClr val="tx2">
                    <a:lumMod val="75000"/>
                  </a:schemeClr>
                </a:solidFill>
              </a:rPr>
              <a:t>Insert contact picture</a:t>
            </a:r>
          </a:p>
        </p:txBody>
      </p:sp>
      <p:sp>
        <p:nvSpPr>
          <p:cNvPr id="9" name="Rectangle 8"/>
          <p:cNvSpPr/>
          <p:nvPr>
            <p:custDataLst>
              <p:tags r:id="rId9"/>
            </p:custDataLst>
          </p:nvPr>
        </p:nvSpPr>
        <p:spPr>
          <a:xfrm>
            <a:off x="6241008" y="1770532"/>
            <a:ext cx="1827621" cy="1669839"/>
          </a:xfrm>
          <a:prstGeom prst="rect">
            <a:avLst/>
          </a:prstGeom>
        </p:spPr>
        <p:txBody>
          <a:bodyPr wrap="square" lIns="83969" tIns="41985" rIns="83969" bIns="41985">
            <a:spAutoFit/>
          </a:bodyPr>
          <a:lstStyle/>
          <a:p>
            <a:r>
              <a:rPr lang="en-US" sz="1500" b="1" dirty="0">
                <a:solidFill>
                  <a:schemeClr val="tx2">
                    <a:lumMod val="50000"/>
                  </a:schemeClr>
                </a:solidFill>
                <a:cs typeface="Arial"/>
              </a:rPr>
              <a:t>Name </a:t>
            </a:r>
            <a:br>
              <a:rPr lang="en-US" sz="1500" b="1" dirty="0">
                <a:solidFill>
                  <a:schemeClr val="tx2">
                    <a:lumMod val="50000"/>
                  </a:schemeClr>
                </a:solidFill>
                <a:cs typeface="Arial"/>
              </a:rPr>
            </a:br>
            <a:r>
              <a:rPr lang="en-US" sz="1500" b="1" dirty="0">
                <a:solidFill>
                  <a:schemeClr val="tx2">
                    <a:lumMod val="50000"/>
                  </a:schemeClr>
                </a:solidFill>
                <a:cs typeface="Arial"/>
              </a:rPr>
              <a:t>Last Name</a:t>
            </a:r>
          </a:p>
          <a:p>
            <a:r>
              <a:rPr lang="en-US" sz="900" dirty="0" smtClean="0">
                <a:solidFill>
                  <a:schemeClr val="tx2">
                    <a:lumMod val="50000"/>
                  </a:schemeClr>
                </a:solidFill>
                <a:cs typeface="Arial"/>
              </a:rPr>
              <a:t>Title/Role</a:t>
            </a:r>
            <a:r>
              <a:rPr lang="en-US" sz="900" dirty="0">
                <a:solidFill>
                  <a:schemeClr val="tx2">
                    <a:lumMod val="50000"/>
                  </a:schemeClr>
                </a:solidFill>
                <a:cs typeface="Arial"/>
              </a:rPr>
              <a:t/>
            </a:r>
            <a:br>
              <a:rPr lang="en-US" sz="900" dirty="0">
                <a:solidFill>
                  <a:schemeClr val="tx2">
                    <a:lumMod val="50000"/>
                  </a:schemeClr>
                </a:solidFill>
                <a:cs typeface="Arial"/>
              </a:rPr>
            </a:br>
            <a:r>
              <a:rPr lang="en-US" sz="900" dirty="0" smtClean="0">
                <a:solidFill>
                  <a:schemeClr val="tx2">
                    <a:lumMod val="50000"/>
                  </a:schemeClr>
                </a:solidFill>
                <a:cs typeface="Arial"/>
                <a:hlinkClick r:id="rId15"/>
              </a:rPr>
              <a:t>name.lastname@capgemini.com</a:t>
            </a:r>
            <a:endParaRPr lang="en-US" sz="900" dirty="0" smtClean="0">
              <a:solidFill>
                <a:schemeClr val="tx2">
                  <a:lumMod val="50000"/>
                </a:schemeClr>
              </a:solidFill>
              <a:cs typeface="Arial"/>
            </a:endParaRPr>
          </a:p>
          <a:p>
            <a:endParaRPr lang="en-US" sz="900" dirty="0" smtClean="0">
              <a:solidFill>
                <a:schemeClr val="tx2">
                  <a:lumMod val="50000"/>
                </a:schemeClr>
              </a:solidFill>
              <a:cs typeface="Arial"/>
            </a:endParaRPr>
          </a:p>
          <a:p>
            <a:r>
              <a:rPr lang="en-US" sz="1000" dirty="0" smtClean="0">
                <a:solidFill>
                  <a:schemeClr val="tx2">
                    <a:lumMod val="50000"/>
                  </a:schemeClr>
                </a:solidFill>
                <a:cs typeface="Arial"/>
              </a:rPr>
              <a:t>Capgemini Office (Optional)</a:t>
            </a:r>
            <a:r>
              <a:rPr lang="en-US" sz="900" dirty="0" smtClean="0">
                <a:solidFill>
                  <a:schemeClr val="tx2">
                    <a:lumMod val="50000"/>
                  </a:schemeClr>
                </a:solidFill>
                <a:cs typeface="Arial"/>
              </a:rPr>
              <a:t/>
            </a:r>
            <a:br>
              <a:rPr lang="en-US" sz="900" dirty="0" smtClean="0">
                <a:solidFill>
                  <a:schemeClr val="tx2">
                    <a:lumMod val="50000"/>
                  </a:schemeClr>
                </a:solidFill>
                <a:cs typeface="Arial"/>
              </a:rPr>
            </a:br>
            <a:r>
              <a:rPr lang="en-US" sz="900" dirty="0" smtClean="0">
                <a:solidFill>
                  <a:schemeClr val="tx2">
                    <a:lumMod val="50000"/>
                  </a:schemeClr>
                </a:solidFill>
                <a:cs typeface="Arial"/>
              </a:rPr>
              <a:t>Address Line 1</a:t>
            </a:r>
          </a:p>
          <a:p>
            <a:r>
              <a:rPr lang="en-US" sz="900" dirty="0" smtClean="0">
                <a:solidFill>
                  <a:schemeClr val="tx2">
                    <a:lumMod val="50000"/>
                  </a:schemeClr>
                </a:solidFill>
                <a:cs typeface="Arial"/>
              </a:rPr>
              <a:t>Address Line 2 </a:t>
            </a:r>
          </a:p>
          <a:p>
            <a:r>
              <a:rPr lang="en-US" sz="900" dirty="0" smtClean="0">
                <a:solidFill>
                  <a:schemeClr val="tx2">
                    <a:lumMod val="50000"/>
                  </a:schemeClr>
                </a:solidFill>
                <a:cs typeface="Arial"/>
              </a:rPr>
              <a:t>Address Line 3</a:t>
            </a:r>
            <a:endParaRPr lang="en-US" sz="900" dirty="0">
              <a:solidFill>
                <a:schemeClr val="tx2">
                  <a:lumMod val="50000"/>
                </a:schemeClr>
              </a:solidFill>
              <a:cs typeface="Arial"/>
            </a:endParaRPr>
          </a:p>
        </p:txBody>
      </p:sp>
      <p:sp>
        <p:nvSpPr>
          <p:cNvPr id="10" name="Rectangle 9"/>
          <p:cNvSpPr/>
          <p:nvPr>
            <p:custDataLst>
              <p:tags r:id="rId10"/>
            </p:custDataLst>
          </p:nvPr>
        </p:nvSpPr>
        <p:spPr>
          <a:xfrm>
            <a:off x="2251380" y="4042712"/>
            <a:ext cx="1827621" cy="1669839"/>
          </a:xfrm>
          <a:prstGeom prst="rect">
            <a:avLst/>
          </a:prstGeom>
        </p:spPr>
        <p:txBody>
          <a:bodyPr wrap="square" lIns="83969" tIns="41985" rIns="83969" bIns="41985">
            <a:spAutoFit/>
          </a:bodyPr>
          <a:lstStyle/>
          <a:p>
            <a:r>
              <a:rPr lang="en-US" sz="1500" b="1" dirty="0">
                <a:solidFill>
                  <a:schemeClr val="tx2">
                    <a:lumMod val="50000"/>
                  </a:schemeClr>
                </a:solidFill>
                <a:cs typeface="Arial"/>
              </a:rPr>
              <a:t>Name </a:t>
            </a:r>
            <a:br>
              <a:rPr lang="en-US" sz="1500" b="1" dirty="0">
                <a:solidFill>
                  <a:schemeClr val="tx2">
                    <a:lumMod val="50000"/>
                  </a:schemeClr>
                </a:solidFill>
                <a:cs typeface="Arial"/>
              </a:rPr>
            </a:br>
            <a:r>
              <a:rPr lang="en-US" sz="1500" b="1" dirty="0">
                <a:solidFill>
                  <a:schemeClr val="tx2">
                    <a:lumMod val="50000"/>
                  </a:schemeClr>
                </a:solidFill>
                <a:cs typeface="Arial"/>
              </a:rPr>
              <a:t>Last Name</a:t>
            </a:r>
          </a:p>
          <a:p>
            <a:r>
              <a:rPr lang="en-US" sz="900" dirty="0" smtClean="0">
                <a:solidFill>
                  <a:schemeClr val="tx2">
                    <a:lumMod val="50000"/>
                  </a:schemeClr>
                </a:solidFill>
                <a:cs typeface="Arial"/>
              </a:rPr>
              <a:t>Title/Role</a:t>
            </a:r>
            <a:r>
              <a:rPr lang="en-US" sz="900" dirty="0">
                <a:solidFill>
                  <a:schemeClr val="tx2">
                    <a:lumMod val="50000"/>
                  </a:schemeClr>
                </a:solidFill>
                <a:cs typeface="Arial"/>
              </a:rPr>
              <a:t/>
            </a:r>
            <a:br>
              <a:rPr lang="en-US" sz="900" dirty="0">
                <a:solidFill>
                  <a:schemeClr val="tx2">
                    <a:lumMod val="50000"/>
                  </a:schemeClr>
                </a:solidFill>
                <a:cs typeface="Arial"/>
              </a:rPr>
            </a:br>
            <a:r>
              <a:rPr lang="en-US" sz="900" dirty="0" smtClean="0">
                <a:solidFill>
                  <a:schemeClr val="tx2">
                    <a:lumMod val="50000"/>
                  </a:schemeClr>
                </a:solidFill>
                <a:cs typeface="Arial"/>
                <a:hlinkClick r:id="rId15"/>
              </a:rPr>
              <a:t>name.lastname@capgemini.com</a:t>
            </a:r>
            <a:endParaRPr lang="en-US" sz="900" dirty="0" smtClean="0">
              <a:solidFill>
                <a:schemeClr val="tx2">
                  <a:lumMod val="50000"/>
                </a:schemeClr>
              </a:solidFill>
              <a:cs typeface="Arial"/>
            </a:endParaRPr>
          </a:p>
          <a:p>
            <a:endParaRPr lang="en-US" sz="900" dirty="0" smtClean="0">
              <a:solidFill>
                <a:schemeClr val="tx2">
                  <a:lumMod val="50000"/>
                </a:schemeClr>
              </a:solidFill>
              <a:cs typeface="Arial"/>
            </a:endParaRPr>
          </a:p>
          <a:p>
            <a:r>
              <a:rPr lang="en-US" sz="1000" dirty="0" smtClean="0">
                <a:solidFill>
                  <a:schemeClr val="tx2">
                    <a:lumMod val="50000"/>
                  </a:schemeClr>
                </a:solidFill>
                <a:cs typeface="Arial"/>
              </a:rPr>
              <a:t>Capgemini Office (Optional)</a:t>
            </a:r>
            <a:r>
              <a:rPr lang="en-US" sz="900" dirty="0" smtClean="0">
                <a:solidFill>
                  <a:schemeClr val="tx2">
                    <a:lumMod val="50000"/>
                  </a:schemeClr>
                </a:solidFill>
                <a:cs typeface="Arial"/>
              </a:rPr>
              <a:t/>
            </a:r>
            <a:br>
              <a:rPr lang="en-US" sz="900" dirty="0" smtClean="0">
                <a:solidFill>
                  <a:schemeClr val="tx2">
                    <a:lumMod val="50000"/>
                  </a:schemeClr>
                </a:solidFill>
                <a:cs typeface="Arial"/>
              </a:rPr>
            </a:br>
            <a:r>
              <a:rPr lang="en-US" sz="900" dirty="0" smtClean="0">
                <a:solidFill>
                  <a:schemeClr val="tx2">
                    <a:lumMod val="50000"/>
                  </a:schemeClr>
                </a:solidFill>
                <a:cs typeface="Arial"/>
              </a:rPr>
              <a:t>Address Line 1</a:t>
            </a:r>
          </a:p>
          <a:p>
            <a:r>
              <a:rPr lang="en-US" sz="900" dirty="0" smtClean="0">
                <a:solidFill>
                  <a:schemeClr val="tx2">
                    <a:lumMod val="50000"/>
                  </a:schemeClr>
                </a:solidFill>
                <a:cs typeface="Arial"/>
              </a:rPr>
              <a:t>Address Line 2 </a:t>
            </a:r>
          </a:p>
          <a:p>
            <a:r>
              <a:rPr lang="en-US" sz="900" dirty="0" smtClean="0">
                <a:solidFill>
                  <a:schemeClr val="tx2">
                    <a:lumMod val="50000"/>
                  </a:schemeClr>
                </a:solidFill>
                <a:cs typeface="Arial"/>
              </a:rPr>
              <a:t>Address Line 3</a:t>
            </a:r>
            <a:endParaRPr lang="en-US" sz="900" dirty="0">
              <a:solidFill>
                <a:schemeClr val="tx2">
                  <a:lumMod val="50000"/>
                </a:schemeClr>
              </a:solidFill>
              <a:cs typeface="Arial"/>
            </a:endParaRPr>
          </a:p>
        </p:txBody>
      </p:sp>
      <p:sp>
        <p:nvSpPr>
          <p:cNvPr id="11" name="Rectangle 10"/>
          <p:cNvSpPr/>
          <p:nvPr>
            <p:custDataLst>
              <p:tags r:id="rId11"/>
            </p:custDataLst>
          </p:nvPr>
        </p:nvSpPr>
        <p:spPr>
          <a:xfrm>
            <a:off x="6241008" y="4042712"/>
            <a:ext cx="1827621" cy="1669839"/>
          </a:xfrm>
          <a:prstGeom prst="rect">
            <a:avLst/>
          </a:prstGeom>
        </p:spPr>
        <p:txBody>
          <a:bodyPr wrap="square" lIns="83969" tIns="41985" rIns="83969" bIns="41985">
            <a:spAutoFit/>
          </a:bodyPr>
          <a:lstStyle/>
          <a:p>
            <a:r>
              <a:rPr lang="en-US" sz="1500" b="1" dirty="0">
                <a:solidFill>
                  <a:schemeClr val="tx2">
                    <a:lumMod val="50000"/>
                  </a:schemeClr>
                </a:solidFill>
                <a:cs typeface="Arial"/>
              </a:rPr>
              <a:t>Name </a:t>
            </a:r>
            <a:br>
              <a:rPr lang="en-US" sz="1500" b="1" dirty="0">
                <a:solidFill>
                  <a:schemeClr val="tx2">
                    <a:lumMod val="50000"/>
                  </a:schemeClr>
                </a:solidFill>
                <a:cs typeface="Arial"/>
              </a:rPr>
            </a:br>
            <a:r>
              <a:rPr lang="en-US" sz="1500" b="1" dirty="0">
                <a:solidFill>
                  <a:schemeClr val="tx2">
                    <a:lumMod val="50000"/>
                  </a:schemeClr>
                </a:solidFill>
                <a:cs typeface="Arial"/>
              </a:rPr>
              <a:t>Last Name</a:t>
            </a:r>
          </a:p>
          <a:p>
            <a:r>
              <a:rPr lang="en-US" sz="900" dirty="0" smtClean="0">
                <a:solidFill>
                  <a:schemeClr val="tx2">
                    <a:lumMod val="50000"/>
                  </a:schemeClr>
                </a:solidFill>
                <a:cs typeface="Arial"/>
              </a:rPr>
              <a:t>Title/Role</a:t>
            </a:r>
            <a:r>
              <a:rPr lang="en-US" sz="900" dirty="0">
                <a:solidFill>
                  <a:schemeClr val="tx2">
                    <a:lumMod val="50000"/>
                  </a:schemeClr>
                </a:solidFill>
                <a:cs typeface="Arial"/>
              </a:rPr>
              <a:t/>
            </a:r>
            <a:br>
              <a:rPr lang="en-US" sz="900" dirty="0">
                <a:solidFill>
                  <a:schemeClr val="tx2">
                    <a:lumMod val="50000"/>
                  </a:schemeClr>
                </a:solidFill>
                <a:cs typeface="Arial"/>
              </a:rPr>
            </a:br>
            <a:r>
              <a:rPr lang="en-US" sz="900" dirty="0" smtClean="0">
                <a:solidFill>
                  <a:schemeClr val="tx2">
                    <a:lumMod val="50000"/>
                  </a:schemeClr>
                </a:solidFill>
                <a:cs typeface="Arial"/>
                <a:hlinkClick r:id="rId15"/>
              </a:rPr>
              <a:t>name.lastname@capgemini.com</a:t>
            </a:r>
            <a:endParaRPr lang="en-US" sz="900" dirty="0" smtClean="0">
              <a:solidFill>
                <a:schemeClr val="tx2">
                  <a:lumMod val="50000"/>
                </a:schemeClr>
              </a:solidFill>
              <a:cs typeface="Arial"/>
            </a:endParaRPr>
          </a:p>
          <a:p>
            <a:endParaRPr lang="en-US" sz="900" dirty="0" smtClean="0">
              <a:solidFill>
                <a:schemeClr val="tx2">
                  <a:lumMod val="50000"/>
                </a:schemeClr>
              </a:solidFill>
              <a:cs typeface="Arial"/>
            </a:endParaRPr>
          </a:p>
          <a:p>
            <a:r>
              <a:rPr lang="en-US" sz="1000" dirty="0" smtClean="0">
                <a:solidFill>
                  <a:schemeClr val="tx2">
                    <a:lumMod val="50000"/>
                  </a:schemeClr>
                </a:solidFill>
                <a:cs typeface="Arial"/>
              </a:rPr>
              <a:t>Capgemini Office (Optional)</a:t>
            </a:r>
            <a:r>
              <a:rPr lang="en-US" sz="900" dirty="0" smtClean="0">
                <a:solidFill>
                  <a:schemeClr val="tx2">
                    <a:lumMod val="50000"/>
                  </a:schemeClr>
                </a:solidFill>
                <a:cs typeface="Arial"/>
              </a:rPr>
              <a:t/>
            </a:r>
            <a:br>
              <a:rPr lang="en-US" sz="900" dirty="0" smtClean="0">
                <a:solidFill>
                  <a:schemeClr val="tx2">
                    <a:lumMod val="50000"/>
                  </a:schemeClr>
                </a:solidFill>
                <a:cs typeface="Arial"/>
              </a:rPr>
            </a:br>
            <a:r>
              <a:rPr lang="en-US" sz="900" dirty="0" smtClean="0">
                <a:solidFill>
                  <a:schemeClr val="tx2">
                    <a:lumMod val="50000"/>
                  </a:schemeClr>
                </a:solidFill>
                <a:cs typeface="Arial"/>
              </a:rPr>
              <a:t>Address Line 1</a:t>
            </a:r>
          </a:p>
          <a:p>
            <a:r>
              <a:rPr lang="en-US" sz="900" dirty="0" smtClean="0">
                <a:solidFill>
                  <a:schemeClr val="tx2">
                    <a:lumMod val="50000"/>
                  </a:schemeClr>
                </a:solidFill>
                <a:cs typeface="Arial"/>
              </a:rPr>
              <a:t>Address Line 2 </a:t>
            </a:r>
          </a:p>
          <a:p>
            <a:r>
              <a:rPr lang="en-US" sz="900" dirty="0" smtClean="0">
                <a:solidFill>
                  <a:schemeClr val="tx2">
                    <a:lumMod val="50000"/>
                  </a:schemeClr>
                </a:solidFill>
                <a:cs typeface="Arial"/>
              </a:rPr>
              <a:t>Address Line 3</a:t>
            </a:r>
            <a:endParaRPr lang="en-US" sz="900" dirty="0">
              <a:solidFill>
                <a:schemeClr val="tx2">
                  <a:lumMod val="50000"/>
                </a:schemeClr>
              </a:solidFil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Configuring Talend</a:t>
            </a:r>
            <a:endParaRPr lang="en-US" dirty="0"/>
          </a:p>
        </p:txBody>
      </p:sp>
      <p:sp>
        <p:nvSpPr>
          <p:cNvPr id="3" name="Content Placeholder 2"/>
          <p:cNvSpPr>
            <a:spLocks noGrp="1"/>
          </p:cNvSpPr>
          <p:nvPr>
            <p:ph idx="1"/>
          </p:nvPr>
        </p:nvSpPr>
        <p:spPr>
          <a:xfrm>
            <a:off x="169728" y="1541330"/>
            <a:ext cx="8845484" cy="4643751"/>
          </a:xfrm>
        </p:spPr>
        <p:txBody>
          <a:bodyPr/>
          <a:lstStyle/>
          <a:p>
            <a:pPr algn="just">
              <a:lnSpc>
                <a:spcPct val="150000"/>
              </a:lnSpc>
              <a:buFont typeface="Wingdings" panose="05000000000000000000" pitchFamily="2" charset="2"/>
              <a:buChar char="Ø"/>
            </a:pPr>
            <a:r>
              <a:rPr lang="en-US" sz="1800" dirty="0" smtClean="0"/>
              <a:t> Downloading Talend </a:t>
            </a:r>
          </a:p>
          <a:p>
            <a:pPr marL="532311" lvl="1" indent="-342900" algn="just">
              <a:lnSpc>
                <a:spcPct val="150000"/>
              </a:lnSpc>
              <a:buFont typeface="+mj-lt"/>
              <a:buAutoNum type="arabicPeriod"/>
            </a:pPr>
            <a:r>
              <a:rPr lang="en-US" sz="1400" dirty="0" smtClean="0"/>
              <a:t>Download </a:t>
            </a:r>
            <a:r>
              <a:rPr lang="en-US" sz="1400" dirty="0"/>
              <a:t>the Talend Open Studio zip file from the Talend website (</a:t>
            </a:r>
            <a:r>
              <a:rPr lang="en-US" sz="1400" u="sng" dirty="0">
                <a:solidFill>
                  <a:srgbClr val="0085B3"/>
                </a:solidFill>
                <a:hlinkClick r:id="rId2"/>
              </a:rPr>
              <a:t>http://www.talend.com/</a:t>
            </a:r>
            <a:r>
              <a:rPr lang="en-US" sz="1400" dirty="0">
                <a:solidFill>
                  <a:srgbClr val="0085B3"/>
                </a:solidFill>
              </a:rPr>
              <a:t>). </a:t>
            </a:r>
            <a:r>
              <a:rPr lang="en-US" sz="1400" dirty="0"/>
              <a:t>Talend may be installed on Windows, OSX, Unix and Linux.</a:t>
            </a:r>
          </a:p>
          <a:p>
            <a:pPr marL="532311" lvl="1" indent="-342900" algn="just">
              <a:lnSpc>
                <a:spcPct val="150000"/>
              </a:lnSpc>
              <a:buFont typeface="+mj-lt"/>
              <a:buAutoNum type="arabicPeriod"/>
            </a:pPr>
            <a:r>
              <a:rPr lang="en-US" sz="1400" dirty="0"/>
              <a:t>Unzip the downloaded file and in the folder click the executable file corresponding to your operating system.</a:t>
            </a:r>
          </a:p>
          <a:p>
            <a:pPr marL="532311" lvl="1" indent="-342900" algn="just">
              <a:lnSpc>
                <a:spcPct val="150000"/>
              </a:lnSpc>
              <a:buFont typeface="+mj-lt"/>
              <a:buAutoNum type="arabicPeriod"/>
            </a:pPr>
            <a:r>
              <a:rPr lang="en-US" sz="1400" dirty="0"/>
              <a:t>The below startup window appears.</a:t>
            </a:r>
          </a:p>
          <a:p>
            <a:endParaRPr lang="en-US" dirty="0"/>
          </a:p>
        </p:txBody>
      </p:sp>
      <p:pic>
        <p:nvPicPr>
          <p:cNvPr id="4" name="Picture 3" descr="C:\Users\ds829459\Desktop\talendn\1nt.PNG"/>
          <p:cNvPicPr/>
          <p:nvPr/>
        </p:nvPicPr>
        <p:blipFill>
          <a:blip r:embed="rId3">
            <a:extLst>
              <a:ext uri="{28A0092B-C50C-407E-A947-70E740481C1C}">
                <a14:useLocalDpi xmlns:a14="http://schemas.microsoft.com/office/drawing/2010/main" val="0"/>
              </a:ext>
            </a:extLst>
          </a:blip>
          <a:srcRect/>
          <a:stretch>
            <a:fillRect/>
          </a:stretch>
        </p:blipFill>
        <p:spPr bwMode="auto">
          <a:xfrm>
            <a:off x="3850783" y="3251378"/>
            <a:ext cx="4984124"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3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Configuring </a:t>
            </a:r>
            <a:r>
              <a:rPr lang="en-US" dirty="0" smtClean="0"/>
              <a:t>Talend (Contd..)</a:t>
            </a:r>
            <a:endParaRPr lang="en-US" dirty="0"/>
          </a:p>
        </p:txBody>
      </p:sp>
      <p:sp>
        <p:nvSpPr>
          <p:cNvPr id="3" name="Content Placeholder 2"/>
          <p:cNvSpPr>
            <a:spLocks noGrp="1"/>
          </p:cNvSpPr>
          <p:nvPr>
            <p:ph idx="1"/>
          </p:nvPr>
        </p:nvSpPr>
        <p:spPr/>
        <p:txBody>
          <a:bodyPr/>
          <a:lstStyle/>
          <a:p>
            <a:pPr marL="532311" lvl="1" indent="-342900" algn="just">
              <a:lnSpc>
                <a:spcPct val="150000"/>
              </a:lnSpc>
              <a:buFont typeface="+mj-lt"/>
              <a:buAutoNum type="arabicPeriod" startAt="4"/>
            </a:pPr>
            <a:r>
              <a:rPr lang="en-US" sz="1400" dirty="0" smtClean="0"/>
              <a:t>Click the Import button to import the selected demo project, or type in a project name in the Create A New Project field and click the Create button to create a new project, or click the Advanced... button to go to the Studio login window.</a:t>
            </a:r>
          </a:p>
          <a:p>
            <a:pPr algn="just">
              <a:lnSpc>
                <a:spcPct val="150000"/>
              </a:lnSpc>
            </a:pPr>
            <a:endParaRPr lang="en-US" sz="1800" dirty="0"/>
          </a:p>
          <a:p>
            <a:pPr algn="just">
              <a:lnSpc>
                <a:spcPct val="150000"/>
              </a:lnSpc>
            </a:pPr>
            <a:endParaRPr lang="en-US" sz="1800" dirty="0"/>
          </a:p>
        </p:txBody>
      </p:sp>
      <p:pic>
        <p:nvPicPr>
          <p:cNvPr id="234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80" y="2693012"/>
            <a:ext cx="4060378" cy="2242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4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290" y="2390837"/>
            <a:ext cx="3854896" cy="3922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82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Configuring </a:t>
            </a:r>
            <a:r>
              <a:rPr lang="en-US" dirty="0" smtClean="0"/>
              <a:t>Talend (Contd..)</a:t>
            </a:r>
            <a:endParaRPr lang="en-US" dirty="0"/>
          </a:p>
        </p:txBody>
      </p:sp>
      <p:sp>
        <p:nvSpPr>
          <p:cNvPr id="3" name="Content Placeholder 2"/>
          <p:cNvSpPr>
            <a:spLocks noGrp="1"/>
          </p:cNvSpPr>
          <p:nvPr>
            <p:ph idx="1"/>
          </p:nvPr>
        </p:nvSpPr>
        <p:spPr>
          <a:xfrm>
            <a:off x="105332" y="1489624"/>
            <a:ext cx="8845484" cy="4643751"/>
          </a:xfrm>
        </p:spPr>
        <p:txBody>
          <a:bodyPr/>
          <a:lstStyle/>
          <a:p>
            <a:pPr marL="189411" lvl="1" indent="0" algn="just">
              <a:lnSpc>
                <a:spcPct val="150000"/>
              </a:lnSpc>
              <a:buNone/>
            </a:pPr>
            <a:r>
              <a:rPr lang="en-US" sz="1400" dirty="0" smtClean="0">
                <a:solidFill>
                  <a:srgbClr val="C00000"/>
                </a:solidFill>
              </a:rPr>
              <a:t>5. </a:t>
            </a:r>
            <a:r>
              <a:rPr lang="en-US" sz="1400" dirty="0" smtClean="0"/>
              <a:t>Select </a:t>
            </a:r>
            <a:r>
              <a:rPr lang="en-US" sz="1400" dirty="0"/>
              <a:t>the appropriate option </a:t>
            </a:r>
            <a:r>
              <a:rPr lang="en-US" sz="1400" dirty="0" smtClean="0"/>
              <a:t>and </a:t>
            </a:r>
            <a:r>
              <a:rPr lang="en-US" sz="1400" dirty="0"/>
              <a:t>click open.</a:t>
            </a:r>
          </a:p>
          <a:p>
            <a:pPr marL="532311" lvl="1" indent="-342900" algn="just">
              <a:lnSpc>
                <a:spcPct val="150000"/>
              </a:lnSpc>
              <a:buFont typeface="+mj-lt"/>
              <a:buAutoNum type="arabicPeriod" startAt="4"/>
            </a:pPr>
            <a:endParaRPr lang="en-US" sz="1400" dirty="0"/>
          </a:p>
          <a:p>
            <a:pPr marL="532311" lvl="1" indent="-342900" algn="just">
              <a:lnSpc>
                <a:spcPct val="150000"/>
              </a:lnSpc>
              <a:buFont typeface="+mj-lt"/>
              <a:buAutoNum type="arabicPeriod" startAt="4"/>
            </a:pPr>
            <a:endParaRPr lang="en-US" sz="1400" dirty="0"/>
          </a:p>
          <a:p>
            <a:pPr marL="189411" lvl="1" indent="0" algn="just">
              <a:lnSpc>
                <a:spcPct val="150000"/>
              </a:lnSpc>
              <a:buNone/>
            </a:pPr>
            <a:endParaRPr lang="en-US" sz="1400" dirty="0" smtClean="0"/>
          </a:p>
          <a:p>
            <a:pPr marL="189411" lvl="1" indent="0" algn="just">
              <a:lnSpc>
                <a:spcPct val="150000"/>
              </a:lnSpc>
              <a:buNone/>
            </a:pPr>
            <a:r>
              <a:rPr lang="en-US" sz="1400" dirty="0" smtClean="0">
                <a:solidFill>
                  <a:srgbClr val="C00000"/>
                </a:solidFill>
              </a:rPr>
              <a:t>6. </a:t>
            </a:r>
            <a:r>
              <a:rPr lang="en-US" sz="1400" dirty="0" smtClean="0"/>
              <a:t>The </a:t>
            </a:r>
            <a:r>
              <a:rPr lang="en-US" sz="1400" dirty="0"/>
              <a:t>Connect to Talend </a:t>
            </a:r>
            <a:r>
              <a:rPr lang="en-US" sz="1400" dirty="0" smtClean="0"/>
              <a:t>Forge page </a:t>
            </a:r>
            <a:r>
              <a:rPr lang="en-US" sz="1400" dirty="0"/>
              <a:t>appears</a:t>
            </a:r>
            <a:r>
              <a:rPr lang="en-US" sz="1400" dirty="0" smtClean="0"/>
              <a:t>.</a:t>
            </a:r>
            <a:r>
              <a:rPr lang="en-US" sz="1400" dirty="0"/>
              <a:t> Inviting you to connect to the Talend Communit</a:t>
            </a:r>
            <a:r>
              <a:rPr lang="en-US" sz="1400" b="1" dirty="0"/>
              <a:t>y</a:t>
            </a:r>
            <a:r>
              <a:rPr lang="en-US" sz="1400" dirty="0"/>
              <a:t> where you can check, download, install external components and upload your own components.</a:t>
            </a:r>
          </a:p>
          <a:p>
            <a:pPr marL="189411" lvl="1" indent="0" algn="just">
              <a:lnSpc>
                <a:spcPct val="150000"/>
              </a:lnSpc>
              <a:buNone/>
            </a:pPr>
            <a:endParaRPr lang="en-US" sz="1400" dirty="0"/>
          </a:p>
          <a:p>
            <a:pPr marL="0" indent="0">
              <a:buNone/>
            </a:pPr>
            <a:endParaRPr lang="en-US" dirty="0"/>
          </a:p>
        </p:txBody>
      </p:sp>
      <p:pic>
        <p:nvPicPr>
          <p:cNvPr id="4" name="Picture 3" descr="C:\Users\ds829459\Desktop\talendn\5nt.PNG"/>
          <p:cNvPicPr/>
          <p:nvPr/>
        </p:nvPicPr>
        <p:blipFill>
          <a:blip r:embed="rId2">
            <a:extLst>
              <a:ext uri="{28A0092B-C50C-407E-A947-70E740481C1C}">
                <a14:useLocalDpi xmlns:a14="http://schemas.microsoft.com/office/drawing/2010/main" val="0"/>
              </a:ext>
            </a:extLst>
          </a:blip>
          <a:srcRect/>
          <a:stretch>
            <a:fillRect/>
          </a:stretch>
        </p:blipFill>
        <p:spPr bwMode="auto">
          <a:xfrm>
            <a:off x="3899480" y="3811496"/>
            <a:ext cx="4813879" cy="2460515"/>
          </a:xfrm>
          <a:prstGeom prst="rect">
            <a:avLst/>
          </a:prstGeom>
          <a:noFill/>
          <a:extLst/>
        </p:spPr>
      </p:pic>
      <p:pic>
        <p:nvPicPr>
          <p:cNvPr id="235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464" y="1207478"/>
            <a:ext cx="3502499" cy="193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71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Configuring </a:t>
            </a:r>
            <a:r>
              <a:rPr lang="en-US" dirty="0" smtClean="0"/>
              <a:t>Talend (Contd..)</a:t>
            </a:r>
            <a:endParaRPr lang="en-US" dirty="0"/>
          </a:p>
        </p:txBody>
      </p:sp>
      <p:sp>
        <p:nvSpPr>
          <p:cNvPr id="3" name="Content Placeholder 2"/>
          <p:cNvSpPr>
            <a:spLocks noGrp="1"/>
          </p:cNvSpPr>
          <p:nvPr>
            <p:ph idx="1"/>
          </p:nvPr>
        </p:nvSpPr>
        <p:spPr/>
        <p:txBody>
          <a:bodyPr/>
          <a:lstStyle/>
          <a:p>
            <a:pPr marL="0" lvl="0" indent="0" algn="just">
              <a:lnSpc>
                <a:spcPct val="150000"/>
              </a:lnSpc>
              <a:buNone/>
            </a:pPr>
            <a:r>
              <a:rPr lang="en-US" sz="1400" dirty="0" smtClean="0">
                <a:solidFill>
                  <a:srgbClr val="C00000"/>
                </a:solidFill>
              </a:rPr>
              <a:t>7. </a:t>
            </a:r>
            <a:r>
              <a:rPr lang="en-US" sz="1400" dirty="0" smtClean="0"/>
              <a:t>Click </a:t>
            </a:r>
            <a:r>
              <a:rPr lang="en-US" sz="1400" dirty="0"/>
              <a:t>on Create Account or Skip </a:t>
            </a:r>
            <a:r>
              <a:rPr lang="en-US" sz="1400" dirty="0" smtClean="0"/>
              <a:t>button </a:t>
            </a:r>
          </a:p>
          <a:p>
            <a:pPr marL="0" lvl="0" indent="0" algn="just">
              <a:lnSpc>
                <a:spcPct val="150000"/>
              </a:lnSpc>
              <a:buNone/>
            </a:pPr>
            <a:r>
              <a:rPr lang="en-US" sz="1400" dirty="0" smtClean="0"/>
              <a:t>    to </a:t>
            </a:r>
            <a:r>
              <a:rPr lang="en-US" sz="1400" dirty="0"/>
              <a:t>move on welcome window</a:t>
            </a:r>
            <a:r>
              <a:rPr lang="en-US" sz="1400" dirty="0" smtClean="0"/>
              <a:t>.</a:t>
            </a:r>
          </a:p>
          <a:p>
            <a:pPr lvl="0" algn="just">
              <a:lnSpc>
                <a:spcPct val="150000"/>
              </a:lnSpc>
            </a:pPr>
            <a:endParaRPr lang="en-US" sz="1400" dirty="0" smtClean="0"/>
          </a:p>
          <a:p>
            <a:pPr lvl="0" algn="just">
              <a:lnSpc>
                <a:spcPct val="150000"/>
              </a:lnSpc>
            </a:pPr>
            <a:endParaRPr lang="en-US" sz="1400" dirty="0" smtClean="0"/>
          </a:p>
          <a:p>
            <a:pPr lvl="0" algn="just">
              <a:lnSpc>
                <a:spcPct val="150000"/>
              </a:lnSpc>
            </a:pPr>
            <a:endParaRPr lang="en-US" sz="1400" dirty="0"/>
          </a:p>
          <a:p>
            <a:pPr marL="0" lvl="0" indent="0" algn="just">
              <a:lnSpc>
                <a:spcPct val="150000"/>
              </a:lnSpc>
              <a:buNone/>
            </a:pPr>
            <a:r>
              <a:rPr lang="en-US" sz="1400" dirty="0" smtClean="0">
                <a:solidFill>
                  <a:srgbClr val="C00000"/>
                </a:solidFill>
              </a:rPr>
              <a:t>8. </a:t>
            </a:r>
            <a:r>
              <a:rPr lang="en-US" sz="1400" dirty="0" smtClean="0"/>
              <a:t>Click </a:t>
            </a:r>
            <a:r>
              <a:rPr lang="en-US" sz="1400" dirty="0"/>
              <a:t>Start now to open Talend </a:t>
            </a:r>
            <a:endParaRPr lang="en-US" sz="1400" dirty="0" smtClean="0"/>
          </a:p>
          <a:p>
            <a:pPr marL="0" lvl="0" indent="0" algn="just">
              <a:lnSpc>
                <a:spcPct val="150000"/>
              </a:lnSpc>
              <a:buNone/>
            </a:pPr>
            <a:r>
              <a:rPr lang="en-US" sz="1400" dirty="0" smtClean="0"/>
              <a:t>    Open </a:t>
            </a:r>
            <a:r>
              <a:rPr lang="en-US" sz="1400" dirty="0"/>
              <a:t>Studio for Data Integration </a:t>
            </a:r>
            <a:endParaRPr lang="en-US" sz="1400" dirty="0" smtClean="0"/>
          </a:p>
          <a:p>
            <a:pPr marL="0" lvl="0" indent="0" algn="just">
              <a:lnSpc>
                <a:spcPct val="150000"/>
              </a:lnSpc>
              <a:buNone/>
            </a:pPr>
            <a:r>
              <a:rPr lang="en-US" sz="1400" dirty="0" smtClean="0"/>
              <a:t>    main </a:t>
            </a:r>
            <a:r>
              <a:rPr lang="en-US" sz="1400" dirty="0"/>
              <a:t>window.</a:t>
            </a:r>
          </a:p>
          <a:p>
            <a:endParaRPr lang="en-US" sz="1400" dirty="0"/>
          </a:p>
        </p:txBody>
      </p:sp>
      <p:pic>
        <p:nvPicPr>
          <p:cNvPr id="2365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3045" y="1119373"/>
            <a:ext cx="3692769" cy="2625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65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8214" y="3798279"/>
            <a:ext cx="3582365" cy="254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40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Data Integration Basics</a:t>
            </a:r>
            <a:endParaRPr lang="en-US" dirty="0"/>
          </a:p>
        </p:txBody>
      </p:sp>
      <p:sp>
        <p:nvSpPr>
          <p:cNvPr id="3" name="Content Placeholder 2"/>
          <p:cNvSpPr>
            <a:spLocks noGrp="1"/>
          </p:cNvSpPr>
          <p:nvPr>
            <p:ph idx="1"/>
          </p:nvPr>
        </p:nvSpPr>
        <p:spPr>
          <a:xfrm>
            <a:off x="105333" y="1443251"/>
            <a:ext cx="8845484" cy="4643751"/>
          </a:xfrm>
        </p:spPr>
        <p:txBody>
          <a:bodyPr/>
          <a:lstStyle/>
          <a:p>
            <a:pPr algn="just">
              <a:lnSpc>
                <a:spcPct val="200000"/>
              </a:lnSpc>
              <a:buFont typeface="Wingdings" panose="05000000000000000000" pitchFamily="2" charset="2"/>
              <a:buChar char="Ø"/>
            </a:pPr>
            <a:r>
              <a:rPr lang="en-US" sz="1800" dirty="0" smtClean="0"/>
              <a:t> The </a:t>
            </a:r>
            <a:r>
              <a:rPr lang="en-US" sz="1800" dirty="0"/>
              <a:t>fastest and the most cost effective way to connect data.</a:t>
            </a:r>
          </a:p>
          <a:p>
            <a:pPr algn="just">
              <a:lnSpc>
                <a:spcPct val="200000"/>
              </a:lnSpc>
              <a:buFont typeface="Wingdings" panose="05000000000000000000" pitchFamily="2" charset="2"/>
              <a:buChar char="Ø"/>
            </a:pPr>
            <a:r>
              <a:rPr lang="en-US" sz="1800" dirty="0" smtClean="0"/>
              <a:t> Robust </a:t>
            </a:r>
            <a:r>
              <a:rPr lang="en-US" sz="1800" dirty="0"/>
              <a:t>data integration in an open and scalable architecture </a:t>
            </a:r>
            <a:endParaRPr lang="en-US" sz="1800" dirty="0" smtClean="0"/>
          </a:p>
          <a:p>
            <a:pPr algn="just">
              <a:lnSpc>
                <a:spcPct val="200000"/>
              </a:lnSpc>
              <a:buFont typeface="Wingdings" panose="05000000000000000000" pitchFamily="2" charset="2"/>
              <a:buChar char="Ø"/>
            </a:pPr>
            <a:r>
              <a:rPr lang="en-US" sz="1800" dirty="0" smtClean="0"/>
              <a:t> Provides unified </a:t>
            </a:r>
            <a:r>
              <a:rPr lang="en-US" sz="1800" dirty="0"/>
              <a:t>tools to integrate, cleanse, mask and profile all of </a:t>
            </a:r>
            <a:r>
              <a:rPr lang="en-US" sz="1800" dirty="0" smtClean="0"/>
              <a:t>the data</a:t>
            </a:r>
          </a:p>
          <a:p>
            <a:pPr algn="just">
              <a:lnSpc>
                <a:spcPct val="200000"/>
              </a:lnSpc>
              <a:buFont typeface="Wingdings" panose="05000000000000000000" pitchFamily="2" charset="2"/>
              <a:buChar char="Ø"/>
            </a:pPr>
            <a:r>
              <a:rPr lang="en-US" sz="1800" dirty="0" smtClean="0"/>
              <a:t> Over 900+ </a:t>
            </a:r>
            <a:r>
              <a:rPr lang="en-US" sz="1800" dirty="0"/>
              <a:t>prebuilt components to connect various data </a:t>
            </a:r>
            <a:r>
              <a:rPr lang="en-US" sz="1800" dirty="0" smtClean="0"/>
              <a:t>sources</a:t>
            </a:r>
          </a:p>
          <a:p>
            <a:pPr algn="just">
              <a:lnSpc>
                <a:spcPct val="200000"/>
              </a:lnSpc>
              <a:buFont typeface="Wingdings" panose="05000000000000000000" pitchFamily="2" charset="2"/>
              <a:buChar char="Ø"/>
            </a:pPr>
            <a:r>
              <a:rPr lang="en-US" sz="1800" dirty="0" smtClean="0"/>
              <a:t> Offers </a:t>
            </a:r>
            <a:r>
              <a:rPr lang="en-US" sz="1800" dirty="0"/>
              <a:t>collaboration and management </a:t>
            </a:r>
            <a:r>
              <a:rPr lang="en-US" sz="1800" dirty="0" smtClean="0"/>
              <a:t>tools</a:t>
            </a:r>
            <a:endParaRPr lang="en-US" sz="1800" dirty="0"/>
          </a:p>
          <a:p>
            <a:pPr lvl="0" algn="just">
              <a:lnSpc>
                <a:spcPct val="200000"/>
              </a:lnSpc>
              <a:buFont typeface="Wingdings" panose="05000000000000000000" pitchFamily="2" charset="2"/>
              <a:buChar char="Ø"/>
            </a:pPr>
            <a:r>
              <a:rPr lang="en-US" sz="1800" dirty="0" smtClean="0"/>
              <a:t> Synchronize </a:t>
            </a:r>
            <a:r>
              <a:rPr lang="en-US" sz="1800" dirty="0"/>
              <a:t>metadata</a:t>
            </a:r>
          </a:p>
          <a:p>
            <a:pPr lvl="0" algn="just">
              <a:lnSpc>
                <a:spcPct val="200000"/>
              </a:lnSpc>
              <a:buFont typeface="Wingdings" panose="05000000000000000000" pitchFamily="2" charset="2"/>
              <a:buChar char="Ø"/>
            </a:pPr>
            <a:r>
              <a:rPr lang="en-US" sz="1800" dirty="0" smtClean="0"/>
              <a:t> Deliver </a:t>
            </a:r>
            <a:r>
              <a:rPr lang="en-US" sz="1800" dirty="0"/>
              <a:t>self-service data preparation to everyone</a:t>
            </a:r>
          </a:p>
          <a:p>
            <a:endParaRPr lang="en-US" dirty="0"/>
          </a:p>
        </p:txBody>
      </p:sp>
    </p:spTree>
    <p:extLst>
      <p:ext uri="{BB962C8B-B14F-4D97-AF65-F5344CB8AC3E}">
        <p14:creationId xmlns:p14="http://schemas.microsoft.com/office/powerpoint/2010/main" val="252454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 </a:t>
            </a:r>
            <a:br>
              <a:rPr lang="en-US" dirty="0"/>
            </a:br>
            <a:r>
              <a:rPr lang="en-US" dirty="0"/>
              <a:t>Creating DB Connection</a:t>
            </a:r>
            <a:br>
              <a:rPr lang="en-US" dirty="0"/>
            </a:br>
            <a:endParaRPr lang="en-US" dirty="0"/>
          </a:p>
        </p:txBody>
      </p:sp>
      <p:sp>
        <p:nvSpPr>
          <p:cNvPr id="5" name="Content Placeholder 4"/>
          <p:cNvSpPr>
            <a:spLocks noGrp="1"/>
          </p:cNvSpPr>
          <p:nvPr>
            <p:ph idx="1"/>
          </p:nvPr>
        </p:nvSpPr>
        <p:spPr>
          <a:xfrm>
            <a:off x="131090" y="1481890"/>
            <a:ext cx="8845484" cy="4643751"/>
          </a:xfrm>
        </p:spPr>
        <p:txBody>
          <a:bodyPr/>
          <a:lstStyle/>
          <a:p>
            <a:pPr marL="517525" lvl="1" indent="-342900" algn="just">
              <a:lnSpc>
                <a:spcPct val="200000"/>
              </a:lnSpc>
              <a:buFont typeface="+mj-lt"/>
              <a:buAutoNum type="arabicPeriod"/>
            </a:pPr>
            <a:r>
              <a:rPr lang="en-US" sz="1400" dirty="0" smtClean="0"/>
              <a:t>To </a:t>
            </a:r>
            <a:r>
              <a:rPr lang="en-US" sz="1400" dirty="0"/>
              <a:t>create a new database connection </a:t>
            </a:r>
            <a:r>
              <a:rPr lang="en-US" sz="1400" dirty="0" smtClean="0"/>
              <a:t>within </a:t>
            </a:r>
            <a:r>
              <a:rPr lang="en-US" sz="1400" dirty="0"/>
              <a:t>the </a:t>
            </a:r>
            <a:r>
              <a:rPr lang="en-US" sz="1400" dirty="0" smtClean="0"/>
              <a:t>repository</a:t>
            </a:r>
            <a:r>
              <a:rPr lang="en-US" sz="1400" dirty="0"/>
              <a:t>, </a:t>
            </a:r>
            <a:r>
              <a:rPr lang="en-US" sz="1400" i="1" dirty="0"/>
              <a:t>right-click</a:t>
            </a:r>
            <a:r>
              <a:rPr lang="en-US" sz="1400" dirty="0"/>
              <a:t> Repository-&gt;Metadata-</a:t>
            </a:r>
            <a:r>
              <a:rPr lang="en-US" sz="1400" dirty="0" smtClean="0"/>
              <a:t>&gt;DB </a:t>
            </a:r>
            <a:r>
              <a:rPr lang="en-US" sz="1400" dirty="0"/>
              <a:t>Connections and select the option </a:t>
            </a:r>
            <a:r>
              <a:rPr lang="en-US" sz="1400" dirty="0" smtClean="0"/>
              <a:t>Create connection</a:t>
            </a:r>
            <a:r>
              <a:rPr lang="en-US" sz="1400" dirty="0"/>
              <a:t>. This will display the </a:t>
            </a:r>
            <a:r>
              <a:rPr lang="en-US" sz="1400" dirty="0" smtClean="0"/>
              <a:t>Database Connection </a:t>
            </a:r>
            <a:r>
              <a:rPr lang="en-US" sz="1400" dirty="0"/>
              <a:t>dialog</a:t>
            </a:r>
            <a:r>
              <a:rPr lang="en-US" sz="1400" dirty="0" smtClean="0"/>
              <a:t>.</a:t>
            </a:r>
          </a:p>
          <a:p>
            <a:pPr marL="517525" lvl="1" indent="-342900" algn="just">
              <a:lnSpc>
                <a:spcPct val="200000"/>
              </a:lnSpc>
              <a:buFont typeface="+mj-lt"/>
              <a:buAutoNum type="arabicPeriod"/>
            </a:pPr>
            <a:r>
              <a:rPr lang="en-US" sz="1400" dirty="0" smtClean="0"/>
              <a:t>Enter </a:t>
            </a:r>
            <a:r>
              <a:rPr lang="en-US" sz="1400" dirty="0"/>
              <a:t>a Name, Purpose and Description </a:t>
            </a:r>
            <a:r>
              <a:rPr lang="en-US" sz="1400" dirty="0" smtClean="0"/>
              <a:t>for </a:t>
            </a:r>
            <a:r>
              <a:rPr lang="en-US" sz="1400" dirty="0"/>
              <a:t>your database connection. </a:t>
            </a:r>
            <a:endParaRPr lang="en-US" sz="1400" dirty="0" smtClean="0"/>
          </a:p>
          <a:p>
            <a:pPr lvl="2" algn="just">
              <a:lnSpc>
                <a:spcPct val="200000"/>
              </a:lnSpc>
              <a:buFont typeface="Wingdings" panose="05000000000000000000" pitchFamily="2" charset="2"/>
              <a:buChar char="ü"/>
            </a:pPr>
            <a:r>
              <a:rPr lang="en-US" sz="1400" dirty="0"/>
              <a:t>Use a Name that suggests its purpose, </a:t>
            </a:r>
            <a:r>
              <a:rPr lang="en-US" sz="1400" dirty="0" smtClean="0"/>
              <a:t>for </a:t>
            </a:r>
            <a:r>
              <a:rPr lang="en-US" sz="1400" dirty="0"/>
              <a:t>example, </a:t>
            </a:r>
            <a:r>
              <a:rPr lang="en-US" sz="1400" i="1" dirty="0" smtClean="0"/>
              <a:t>Development Accounts</a:t>
            </a:r>
            <a:r>
              <a:rPr lang="en-US" sz="1400" dirty="0"/>
              <a:t> indicating that this connection is for the </a:t>
            </a:r>
            <a:r>
              <a:rPr lang="en-US" sz="1400" i="1" dirty="0"/>
              <a:t>development</a:t>
            </a:r>
            <a:r>
              <a:rPr lang="en-US" sz="1400" dirty="0"/>
              <a:t> instance of your </a:t>
            </a:r>
            <a:r>
              <a:rPr lang="en-US" sz="1400" i="1" dirty="0"/>
              <a:t>Accounts</a:t>
            </a:r>
            <a:r>
              <a:rPr lang="en-US" sz="1400" dirty="0"/>
              <a:t> database</a:t>
            </a:r>
            <a:r>
              <a:rPr lang="en-US" sz="1400" dirty="0" smtClean="0"/>
              <a:t>.</a:t>
            </a:r>
          </a:p>
          <a:p>
            <a:pPr lvl="2" algn="just">
              <a:lnSpc>
                <a:spcPct val="200000"/>
              </a:lnSpc>
              <a:buFont typeface="Wingdings" panose="05000000000000000000" pitchFamily="2" charset="2"/>
              <a:buChar char="ü"/>
            </a:pPr>
            <a:r>
              <a:rPr lang="en-US" sz="1400" dirty="0"/>
              <a:t>A</a:t>
            </a:r>
            <a:r>
              <a:rPr lang="en-US" sz="1400" dirty="0" smtClean="0"/>
              <a:t>lways establish </a:t>
            </a:r>
            <a:r>
              <a:rPr lang="en-US" sz="1400" dirty="0"/>
              <a:t>these connections to a </a:t>
            </a:r>
            <a:r>
              <a:rPr lang="en-US" sz="1400" i="1" dirty="0" smtClean="0"/>
              <a:t>development </a:t>
            </a:r>
            <a:r>
              <a:rPr lang="en-US" sz="1400" dirty="0" smtClean="0"/>
              <a:t>or</a:t>
            </a:r>
            <a:r>
              <a:rPr lang="en-US" sz="1400" dirty="0"/>
              <a:t> </a:t>
            </a:r>
            <a:r>
              <a:rPr lang="en-US" sz="1400" i="1" dirty="0"/>
              <a:t>test</a:t>
            </a:r>
            <a:r>
              <a:rPr lang="en-US" sz="1400" dirty="0"/>
              <a:t> database and never to </a:t>
            </a:r>
            <a:r>
              <a:rPr lang="en-US" sz="1400" i="1" dirty="0" smtClean="0"/>
              <a:t>production</a:t>
            </a:r>
          </a:p>
          <a:p>
            <a:pPr lvl="2" algn="just">
              <a:lnSpc>
                <a:spcPct val="200000"/>
              </a:lnSpc>
              <a:buFont typeface="Wingdings" panose="05000000000000000000" pitchFamily="2" charset="2"/>
              <a:buChar char="ü"/>
            </a:pPr>
            <a:r>
              <a:rPr lang="en-US" sz="1400" dirty="0" smtClean="0"/>
              <a:t>Should be consistent </a:t>
            </a:r>
            <a:r>
              <a:rPr lang="en-US" sz="1400" dirty="0"/>
              <a:t>in the databases that you connect to and the naming conventions you use. </a:t>
            </a:r>
            <a:endParaRPr lang="en-US" sz="1400" dirty="0" smtClean="0"/>
          </a:p>
        </p:txBody>
      </p:sp>
    </p:spTree>
    <p:extLst>
      <p:ext uri="{BB962C8B-B14F-4D97-AF65-F5344CB8AC3E}">
        <p14:creationId xmlns:p14="http://schemas.microsoft.com/office/powerpoint/2010/main" val="301561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DB Connection (</a:t>
            </a:r>
            <a:r>
              <a:rPr lang="en-US" dirty="0" smtClean="0"/>
              <a:t>Contd..)</a:t>
            </a:r>
            <a:endParaRPr lang="en-US" dirty="0"/>
          </a:p>
        </p:txBody>
      </p:sp>
      <p:sp>
        <p:nvSpPr>
          <p:cNvPr id="3" name="Content Placeholder 2"/>
          <p:cNvSpPr>
            <a:spLocks noGrp="1"/>
          </p:cNvSpPr>
          <p:nvPr>
            <p:ph idx="1"/>
          </p:nvPr>
        </p:nvSpPr>
        <p:spPr>
          <a:xfrm>
            <a:off x="169727" y="1462713"/>
            <a:ext cx="8845484" cy="4643751"/>
          </a:xfrm>
        </p:spPr>
        <p:txBody>
          <a:bodyPr/>
          <a:lstStyle/>
          <a:p>
            <a:pPr marL="0" lvl="1" indent="0" algn="just">
              <a:lnSpc>
                <a:spcPct val="150000"/>
              </a:lnSpc>
              <a:buClr>
                <a:schemeClr val="accent5"/>
              </a:buClr>
              <a:buNone/>
            </a:pPr>
            <a:r>
              <a:rPr lang="en-US" sz="1400" dirty="0" smtClean="0">
                <a:solidFill>
                  <a:srgbClr val="C00000"/>
                </a:solidFill>
              </a:rPr>
              <a:t>3. </a:t>
            </a:r>
            <a:r>
              <a:rPr lang="en-US" sz="1400" dirty="0" smtClean="0"/>
              <a:t>When </a:t>
            </a:r>
            <a:r>
              <a:rPr lang="en-US" sz="1400" dirty="0"/>
              <a:t>you've completed step 1 of this </a:t>
            </a:r>
            <a:r>
              <a:rPr lang="en-US" sz="1400" dirty="0" smtClean="0"/>
              <a:t>dialog,</a:t>
            </a:r>
          </a:p>
          <a:p>
            <a:pPr marL="0" lvl="1" indent="0" algn="just">
              <a:lnSpc>
                <a:spcPct val="150000"/>
              </a:lnSpc>
              <a:buClr>
                <a:schemeClr val="accent5"/>
              </a:buClr>
              <a:buNone/>
            </a:pPr>
            <a:r>
              <a:rPr lang="en-US" sz="1400" dirty="0"/>
              <a:t> </a:t>
            </a:r>
            <a:r>
              <a:rPr lang="en-US" sz="1400" dirty="0" smtClean="0"/>
              <a:t>   press</a:t>
            </a:r>
            <a:r>
              <a:rPr lang="en-US" sz="1400" dirty="0"/>
              <a:t> Next, as shown in the screenshot below</a:t>
            </a:r>
            <a:r>
              <a:rPr lang="en-US" dirty="0"/>
              <a:t>.</a:t>
            </a:r>
            <a:endParaRPr lang="en-US" sz="1400"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2894" y="1405190"/>
            <a:ext cx="4467344" cy="4701270"/>
          </a:xfrm>
          <a:prstGeom prst="rect">
            <a:avLst/>
          </a:prstGeom>
        </p:spPr>
      </p:pic>
    </p:spTree>
    <p:extLst>
      <p:ext uri="{BB962C8B-B14F-4D97-AF65-F5344CB8AC3E}">
        <p14:creationId xmlns:p14="http://schemas.microsoft.com/office/powerpoint/2010/main" val="322518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Database Connection </a:t>
            </a:r>
            <a:r>
              <a:rPr lang="en-US" dirty="0" smtClean="0"/>
              <a:t>Parameters</a:t>
            </a:r>
            <a:endParaRPr lang="en-US" dirty="0"/>
          </a:p>
        </p:txBody>
      </p:sp>
      <p:sp>
        <p:nvSpPr>
          <p:cNvPr id="3" name="Content Placeholder 2"/>
          <p:cNvSpPr>
            <a:spLocks noGrp="1"/>
          </p:cNvSpPr>
          <p:nvPr>
            <p:ph idx="1"/>
          </p:nvPr>
        </p:nvSpPr>
        <p:spPr>
          <a:xfrm>
            <a:off x="105332" y="1520527"/>
            <a:ext cx="8845484" cy="4643751"/>
          </a:xfrm>
        </p:spPr>
        <p:txBody>
          <a:bodyPr/>
          <a:lstStyle/>
          <a:p>
            <a:pPr marL="517525" lvl="1" indent="-342900" algn="just">
              <a:lnSpc>
                <a:spcPct val="200000"/>
              </a:lnSpc>
              <a:buFont typeface="+mj-lt"/>
              <a:buAutoNum type="arabicPeriod"/>
            </a:pPr>
            <a:r>
              <a:rPr lang="en-US" sz="1400" dirty="0" smtClean="0"/>
              <a:t>Step </a:t>
            </a:r>
            <a:r>
              <a:rPr lang="en-US" sz="1400" dirty="0"/>
              <a:t>2 of the Database Connection dialog allows you to enter the connection parameters of the database that you want to connect to.</a:t>
            </a:r>
          </a:p>
          <a:p>
            <a:pPr marL="517525" lvl="1" indent="-342900" algn="just">
              <a:lnSpc>
                <a:spcPct val="200000"/>
              </a:lnSpc>
              <a:buFont typeface="+mj-lt"/>
              <a:buAutoNum type="arabicPeriod"/>
            </a:pPr>
            <a:r>
              <a:rPr lang="en-US" sz="1400" dirty="0"/>
              <a:t>Select the DB Type that you want to connect to. </a:t>
            </a:r>
            <a:endParaRPr lang="en-US" sz="1400" dirty="0" smtClean="0"/>
          </a:p>
          <a:p>
            <a:pPr lvl="2" algn="just">
              <a:lnSpc>
                <a:spcPct val="200000"/>
              </a:lnSpc>
              <a:buFont typeface="Wingdings" panose="05000000000000000000" pitchFamily="2" charset="2"/>
              <a:buChar char="ü"/>
            </a:pPr>
            <a:r>
              <a:rPr lang="en-US" sz="1400" dirty="0" smtClean="0"/>
              <a:t>For </a:t>
            </a:r>
            <a:r>
              <a:rPr lang="en-US" sz="1400" dirty="0"/>
              <a:t>some database vendors, there may be multiple types </a:t>
            </a:r>
            <a:r>
              <a:rPr lang="en-US" sz="1400" dirty="0" smtClean="0"/>
              <a:t>that </a:t>
            </a:r>
            <a:r>
              <a:rPr lang="en-US" sz="1400" dirty="0"/>
              <a:t>you may select, for example, Oracle connections are supported using </a:t>
            </a:r>
            <a:r>
              <a:rPr lang="en-US" sz="1400" i="1" dirty="0"/>
              <a:t>OCI</a:t>
            </a:r>
            <a:r>
              <a:rPr lang="en-US" sz="1400" dirty="0"/>
              <a:t>, </a:t>
            </a:r>
            <a:r>
              <a:rPr lang="en-US" sz="1400" u="sng" dirty="0">
                <a:hlinkClick r:id="rId2"/>
              </a:rPr>
              <a:t>RAC</a:t>
            </a:r>
            <a:r>
              <a:rPr lang="en-US" sz="1400" dirty="0"/>
              <a:t>, </a:t>
            </a:r>
            <a:r>
              <a:rPr lang="en-US" sz="1400" i="1" dirty="0"/>
              <a:t>SID</a:t>
            </a:r>
            <a:r>
              <a:rPr lang="en-US" sz="1400" dirty="0"/>
              <a:t> and </a:t>
            </a:r>
            <a:r>
              <a:rPr lang="en-US" sz="1400" i="1" dirty="0"/>
              <a:t>Service Name</a:t>
            </a:r>
            <a:r>
              <a:rPr lang="en-US" sz="1400" dirty="0"/>
              <a:t>. </a:t>
            </a:r>
            <a:endParaRPr lang="en-US" sz="1400" dirty="0" smtClean="0"/>
          </a:p>
          <a:p>
            <a:pPr lvl="2" algn="just">
              <a:lnSpc>
                <a:spcPct val="200000"/>
              </a:lnSpc>
              <a:buFont typeface="Wingdings" panose="05000000000000000000" pitchFamily="2" charset="2"/>
              <a:buChar char="ü"/>
            </a:pPr>
            <a:r>
              <a:rPr lang="en-US" sz="1400" dirty="0" smtClean="0"/>
              <a:t>Once </a:t>
            </a:r>
            <a:r>
              <a:rPr lang="en-US" sz="1400" dirty="0"/>
              <a:t>you have selected a DB type, the remainder of the dialog will be preconfigured for the database vendor and connection type that you selected. As shown below, for MySQL, we have some basic setings that we need to make for a connection to a MySQL 5database.</a:t>
            </a:r>
          </a:p>
          <a:p>
            <a:endParaRPr lang="en-US" dirty="0"/>
          </a:p>
        </p:txBody>
      </p:sp>
    </p:spTree>
    <p:extLst>
      <p:ext uri="{BB962C8B-B14F-4D97-AF65-F5344CB8AC3E}">
        <p14:creationId xmlns:p14="http://schemas.microsoft.com/office/powerpoint/2010/main" val="164735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Table of Contents</a:t>
            </a:r>
            <a:endParaRPr lang="en-US" dirty="0"/>
          </a:p>
        </p:txBody>
      </p:sp>
      <p:sp>
        <p:nvSpPr>
          <p:cNvPr id="3" name="Espace réservé du contenu 2"/>
          <p:cNvSpPr>
            <a:spLocks noGrp="1"/>
          </p:cNvSpPr>
          <p:nvPr>
            <p:ph sz="quarter" idx="10"/>
          </p:nvPr>
        </p:nvSpPr>
        <p:spPr>
          <a:xfrm>
            <a:off x="3821539" y="309093"/>
            <a:ext cx="4907758" cy="6297769"/>
          </a:xfrm>
        </p:spPr>
        <p:txBody>
          <a:bodyPr/>
          <a:lstStyle/>
          <a:p>
            <a:pPr marL="342900" indent="-342900">
              <a:buFont typeface="+mj-lt"/>
              <a:buAutoNum type="arabicPeriod"/>
            </a:pPr>
            <a:r>
              <a:rPr lang="en-US" sz="1600" b="1" dirty="0" smtClean="0">
                <a:hlinkClick r:id="rId2" action="ppaction://hlinksldjump"/>
              </a:rPr>
              <a:t>TALEND </a:t>
            </a:r>
            <a:r>
              <a:rPr lang="en-US" sz="1600" b="1" dirty="0">
                <a:hlinkClick r:id="rId2" action="ppaction://hlinksldjump"/>
              </a:rPr>
              <a:t>INTRODUCTION AND ARCHITECTURE</a:t>
            </a:r>
            <a:endParaRPr lang="en-US" sz="1600" dirty="0"/>
          </a:p>
          <a:p>
            <a:pPr marL="342900" indent="-342900">
              <a:buFont typeface="+mj-lt"/>
              <a:buAutoNum type="arabicPeriod" startAt="2"/>
            </a:pPr>
            <a:r>
              <a:rPr lang="en-US" sz="1600" b="1" dirty="0" smtClean="0">
                <a:hlinkClick r:id="rId3" action="ppaction://hlinksldjump"/>
              </a:rPr>
              <a:t>TALEND </a:t>
            </a:r>
            <a:r>
              <a:rPr lang="en-US" sz="1600" b="1" dirty="0">
                <a:hlinkClick r:id="rId3" action="ppaction://hlinksldjump"/>
              </a:rPr>
              <a:t>DATA INTEGRATION</a:t>
            </a:r>
            <a:endParaRPr lang="en-US" sz="1600" dirty="0"/>
          </a:p>
          <a:p>
            <a:pPr lvl="1">
              <a:buFont typeface="Wingdings" panose="05000000000000000000" pitchFamily="2" charset="2"/>
              <a:buChar char="Ø"/>
            </a:pPr>
            <a:r>
              <a:rPr lang="en-US" sz="1200" dirty="0">
                <a:hlinkClick r:id="rId4" action="ppaction://hlinksldjump"/>
              </a:rPr>
              <a:t>2.1 Configuring </a:t>
            </a:r>
            <a:r>
              <a:rPr lang="en-US" sz="1200" dirty="0" smtClean="0">
                <a:hlinkClick r:id="rId4" action="ppaction://hlinksldjump"/>
              </a:rPr>
              <a:t>Talend</a:t>
            </a:r>
            <a:endParaRPr lang="en-US" sz="1200" dirty="0" smtClean="0"/>
          </a:p>
          <a:p>
            <a:pPr lvl="1">
              <a:buFont typeface="Wingdings" panose="05000000000000000000" pitchFamily="2" charset="2"/>
              <a:buChar char="Ø"/>
            </a:pPr>
            <a:r>
              <a:rPr lang="en-US" sz="1200" dirty="0" smtClean="0">
                <a:hlinkClick r:id="rId5" action="ppaction://hlinksldjump"/>
              </a:rPr>
              <a:t>2.2 DI Basics</a:t>
            </a:r>
            <a:endParaRPr lang="en-US" sz="1200" dirty="0"/>
          </a:p>
          <a:p>
            <a:pPr lvl="1">
              <a:buFont typeface="Wingdings" panose="05000000000000000000" pitchFamily="2" charset="2"/>
              <a:buChar char="Ø"/>
            </a:pPr>
            <a:r>
              <a:rPr lang="en-US" sz="1200" dirty="0" smtClean="0">
                <a:hlinkClick r:id="rId6" action="ppaction://hlinksldjump"/>
              </a:rPr>
              <a:t>2.3 </a:t>
            </a:r>
            <a:r>
              <a:rPr lang="en-US" sz="1200" dirty="0">
                <a:hlinkClick r:id="rId6" action="ppaction://hlinksldjump"/>
              </a:rPr>
              <a:t>Creating DB Connection</a:t>
            </a:r>
            <a:endParaRPr lang="en-US" sz="1200" dirty="0"/>
          </a:p>
          <a:p>
            <a:pPr lvl="1">
              <a:buFont typeface="Wingdings" panose="05000000000000000000" pitchFamily="2" charset="2"/>
              <a:buChar char="Ø"/>
            </a:pPr>
            <a:r>
              <a:rPr lang="en-US" sz="1200" dirty="0" smtClean="0">
                <a:hlinkClick r:id="rId7" action="ppaction://hlinksldjump"/>
              </a:rPr>
              <a:t>2.4 </a:t>
            </a:r>
            <a:r>
              <a:rPr lang="en-US" sz="1200" dirty="0">
                <a:hlinkClick r:id="rId7" action="ppaction://hlinksldjump"/>
              </a:rPr>
              <a:t>Importing tables from DB</a:t>
            </a:r>
            <a:endParaRPr lang="en-US" sz="1200" dirty="0"/>
          </a:p>
          <a:p>
            <a:pPr lvl="1">
              <a:buFont typeface="Wingdings" panose="05000000000000000000" pitchFamily="2" charset="2"/>
              <a:buChar char="Ø"/>
            </a:pPr>
            <a:r>
              <a:rPr lang="en-US" sz="1200" dirty="0" smtClean="0">
                <a:hlinkClick r:id="rId8" action="ppaction://hlinksldjump"/>
              </a:rPr>
              <a:t>2.5 </a:t>
            </a:r>
            <a:r>
              <a:rPr lang="en-US" sz="1200" dirty="0">
                <a:hlinkClick r:id="rId8" action="ppaction://hlinksldjump"/>
              </a:rPr>
              <a:t>Creating a sample Job</a:t>
            </a:r>
            <a:endParaRPr lang="en-US" sz="1200" dirty="0"/>
          </a:p>
          <a:p>
            <a:pPr lvl="1">
              <a:buFont typeface="Wingdings" panose="05000000000000000000" pitchFamily="2" charset="2"/>
              <a:buChar char="Ø"/>
            </a:pPr>
            <a:r>
              <a:rPr lang="en-US" sz="1200" dirty="0" smtClean="0">
                <a:hlinkClick r:id="rId9" action="ppaction://hlinksldjump"/>
              </a:rPr>
              <a:t>2.6 </a:t>
            </a:r>
            <a:r>
              <a:rPr lang="en-US" sz="1200" dirty="0">
                <a:hlinkClick r:id="rId9" action="ppaction://hlinksldjump"/>
              </a:rPr>
              <a:t>Context Parameters</a:t>
            </a:r>
            <a:endParaRPr lang="en-US" sz="1200" dirty="0"/>
          </a:p>
          <a:p>
            <a:pPr lvl="1">
              <a:buFont typeface="Wingdings" panose="05000000000000000000" pitchFamily="2" charset="2"/>
              <a:buChar char="Ø"/>
            </a:pPr>
            <a:r>
              <a:rPr lang="en-US" sz="1200" dirty="0" smtClean="0">
                <a:hlinkClick r:id="rId10" action="ppaction://hlinksldjump"/>
              </a:rPr>
              <a:t>2.7 </a:t>
            </a:r>
            <a:r>
              <a:rPr lang="en-US" sz="1200" dirty="0">
                <a:hlinkClick r:id="rId10" action="ppaction://hlinksldjump"/>
              </a:rPr>
              <a:t>Running Job </a:t>
            </a:r>
            <a:r>
              <a:rPr lang="en-US" sz="1200" dirty="0" smtClean="0">
                <a:hlinkClick r:id="rId10" action="ppaction://hlinksldjump"/>
              </a:rPr>
              <a:t>locally</a:t>
            </a:r>
            <a:endParaRPr lang="en-US" sz="1200" dirty="0" smtClean="0"/>
          </a:p>
          <a:p>
            <a:pPr lvl="1">
              <a:buFont typeface="Wingdings" panose="05000000000000000000" pitchFamily="2" charset="2"/>
              <a:buChar char="Ø"/>
            </a:pPr>
            <a:r>
              <a:rPr lang="en-US" sz="1200" dirty="0" smtClean="0">
                <a:hlinkClick r:id="rId11" action="ppaction://hlinksldjump"/>
              </a:rPr>
              <a:t>2.8 Important components</a:t>
            </a:r>
            <a:endParaRPr lang="en-US" sz="1200" dirty="0" smtClean="0"/>
          </a:p>
          <a:p>
            <a:pPr lvl="2">
              <a:buFont typeface="Wingdings" panose="05000000000000000000" pitchFamily="2" charset="2"/>
              <a:buChar char="Ø"/>
            </a:pPr>
            <a:r>
              <a:rPr lang="en-US" sz="1100" dirty="0" smtClean="0">
                <a:hlinkClick r:id="rId12" action="ppaction://hlinksldjump"/>
              </a:rPr>
              <a:t>2.8.1 Transaction Components</a:t>
            </a:r>
            <a:endParaRPr lang="en-US" sz="1100" dirty="0" smtClean="0"/>
          </a:p>
          <a:p>
            <a:pPr lvl="2">
              <a:buFont typeface="Wingdings" panose="05000000000000000000" pitchFamily="2" charset="2"/>
              <a:buChar char="Ø"/>
            </a:pPr>
            <a:r>
              <a:rPr lang="en-US" sz="1100" dirty="0" smtClean="0">
                <a:hlinkClick r:id="rId13" action="ppaction://hlinksldjump"/>
              </a:rPr>
              <a:t>2.8.2  Database Components</a:t>
            </a:r>
            <a:endParaRPr lang="en-US" sz="1100" dirty="0" smtClean="0"/>
          </a:p>
          <a:p>
            <a:pPr lvl="2">
              <a:buFont typeface="Wingdings" panose="05000000000000000000" pitchFamily="2" charset="2"/>
              <a:buChar char="Ø"/>
            </a:pPr>
            <a:r>
              <a:rPr lang="en-US" sz="1100" dirty="0" smtClean="0">
                <a:hlinkClick r:id="rId14" action="ppaction://hlinksldjump"/>
              </a:rPr>
              <a:t>2.8.3 ELT</a:t>
            </a:r>
            <a:endParaRPr lang="en-US" sz="1100" dirty="0" smtClean="0"/>
          </a:p>
          <a:p>
            <a:pPr lvl="2">
              <a:buFont typeface="Wingdings" panose="05000000000000000000" pitchFamily="2" charset="2"/>
              <a:buChar char="Ø"/>
            </a:pPr>
            <a:r>
              <a:rPr lang="en-US" sz="1100" dirty="0" smtClean="0">
                <a:hlinkClick r:id="rId15" action="ppaction://hlinksldjump"/>
              </a:rPr>
              <a:t>2.8.4  Parent &amp; Child Relationship</a:t>
            </a:r>
            <a:endParaRPr lang="en-US" sz="1100" dirty="0" smtClean="0"/>
          </a:p>
          <a:p>
            <a:pPr marL="342900" indent="-342900">
              <a:buFont typeface="+mj-lt"/>
              <a:buAutoNum type="arabicPeriod" startAt="3"/>
            </a:pPr>
            <a:r>
              <a:rPr lang="en-US" sz="1600" b="1" dirty="0" smtClean="0">
                <a:hlinkClick r:id="rId16" action="ppaction://hlinksldjump"/>
              </a:rPr>
              <a:t>TALEND BIG DATA DI</a:t>
            </a:r>
            <a:endParaRPr lang="en-US" sz="1600" dirty="0" smtClean="0"/>
          </a:p>
          <a:p>
            <a:pPr lvl="1">
              <a:buFont typeface="Wingdings" panose="05000000000000000000" pitchFamily="2" charset="2"/>
              <a:buChar char="Ø"/>
            </a:pPr>
            <a:r>
              <a:rPr lang="en-US" sz="1200" dirty="0" smtClean="0">
                <a:hlinkClick r:id="rId17" action="ppaction://hlinksldjump"/>
              </a:rPr>
              <a:t>3.1 </a:t>
            </a:r>
            <a:r>
              <a:rPr lang="en-US" sz="1200" dirty="0">
                <a:hlinkClick r:id="rId17" action="ppaction://hlinksldjump"/>
              </a:rPr>
              <a:t>BIG </a:t>
            </a:r>
            <a:r>
              <a:rPr lang="en-US" sz="1200" dirty="0" smtClean="0">
                <a:hlinkClick r:id="rId17" action="ppaction://hlinksldjump"/>
              </a:rPr>
              <a:t>DATA - </a:t>
            </a:r>
            <a:r>
              <a:rPr lang="en-US" sz="1200" dirty="0">
                <a:hlinkClick r:id="rId17" action="ppaction://hlinksldjump"/>
              </a:rPr>
              <a:t>What is it?</a:t>
            </a:r>
            <a:endParaRPr lang="en-US" sz="1200" dirty="0"/>
          </a:p>
          <a:p>
            <a:pPr lvl="1">
              <a:buFont typeface="Wingdings" panose="05000000000000000000" pitchFamily="2" charset="2"/>
              <a:buChar char="Ø"/>
            </a:pPr>
            <a:r>
              <a:rPr lang="en-US" sz="1200" dirty="0">
                <a:hlinkClick r:id="rId18" action="ppaction://hlinksldjump"/>
              </a:rPr>
              <a:t>3.2 Metadata and Context </a:t>
            </a:r>
            <a:endParaRPr lang="en-US" sz="1200" dirty="0"/>
          </a:p>
          <a:p>
            <a:pPr lvl="1">
              <a:buFont typeface="Wingdings" panose="05000000000000000000" pitchFamily="2" charset="2"/>
              <a:buChar char="Ø"/>
            </a:pPr>
            <a:r>
              <a:rPr lang="en-US" sz="1200" dirty="0">
                <a:hlinkClick r:id="rId19" action="ppaction://hlinksldjump"/>
              </a:rPr>
              <a:t>3.3 Setting up a Database System</a:t>
            </a:r>
            <a:endParaRPr lang="en-US" sz="1200" dirty="0"/>
          </a:p>
          <a:p>
            <a:pPr lvl="1">
              <a:buFont typeface="Wingdings" panose="05000000000000000000" pitchFamily="2" charset="2"/>
              <a:buChar char="Ø"/>
            </a:pPr>
            <a:r>
              <a:rPr lang="en-US" sz="1200" dirty="0">
                <a:hlinkClick r:id="rId20" action="ppaction://hlinksldjump"/>
              </a:rPr>
              <a:t>3.4 Variables</a:t>
            </a:r>
            <a:endParaRPr lang="en-US" sz="1200" dirty="0"/>
          </a:p>
          <a:p>
            <a:pPr lvl="1">
              <a:buFont typeface="Wingdings" panose="05000000000000000000" pitchFamily="2" charset="2"/>
              <a:buChar char="Ø"/>
            </a:pPr>
            <a:r>
              <a:rPr lang="en-US" sz="1200" dirty="0">
                <a:hlinkClick r:id="rId21" action="ppaction://hlinksldjump"/>
              </a:rPr>
              <a:t>3</a:t>
            </a:r>
            <a:r>
              <a:rPr lang="en-US" sz="1200" dirty="0" smtClean="0">
                <a:hlinkClick r:id="rId21" action="ppaction://hlinksldjump"/>
              </a:rPr>
              <a:t>.5 </a:t>
            </a:r>
            <a:r>
              <a:rPr lang="en-US" sz="1200" dirty="0">
                <a:hlinkClick r:id="rId21" action="ppaction://hlinksldjump"/>
              </a:rPr>
              <a:t>Hadoop Components</a:t>
            </a:r>
            <a:endParaRPr lang="en-US" sz="1200" dirty="0"/>
          </a:p>
          <a:p>
            <a:pPr marL="342900" indent="-342900">
              <a:buFont typeface="+mj-lt"/>
              <a:buAutoNum type="arabicPeriod" startAt="4"/>
            </a:pPr>
            <a:r>
              <a:rPr lang="en-US" sz="1600" b="1" dirty="0" smtClean="0">
                <a:hlinkClick r:id="rId22" action="ppaction://hlinksldjump"/>
              </a:rPr>
              <a:t>CONFIGURING </a:t>
            </a:r>
            <a:r>
              <a:rPr lang="en-US" sz="1600" b="1" dirty="0">
                <a:hlinkClick r:id="rId22" action="ppaction://hlinksldjump"/>
              </a:rPr>
              <a:t>AND RUNNING THE JOBS ON REMOTE SERVER FROM STUDIO</a:t>
            </a:r>
            <a:endParaRPr lang="en-US" sz="1600" dirty="0"/>
          </a:p>
          <a:p>
            <a:pPr marL="342900" indent="-342900">
              <a:buFont typeface="+mj-lt"/>
              <a:buAutoNum type="arabicPeriod" startAt="4"/>
            </a:pPr>
            <a:r>
              <a:rPr lang="en-US" sz="1600" b="1" dirty="0" smtClean="0">
                <a:hlinkClick r:id="rId23" action="ppaction://hlinksldjump"/>
              </a:rPr>
              <a:t>TALEND </a:t>
            </a:r>
            <a:r>
              <a:rPr lang="en-US" sz="1600" b="1" dirty="0">
                <a:hlinkClick r:id="rId23" action="ppaction://hlinksldjump"/>
              </a:rPr>
              <a:t>ADMINISTRATION CENTER</a:t>
            </a:r>
            <a:endParaRPr lang="en-US" sz="1600" dirty="0"/>
          </a:p>
          <a:p>
            <a:pPr marL="0" indent="0">
              <a:buNone/>
            </a:pPr>
            <a:endParaRPr lang="en-US" sz="1400" dirty="0"/>
          </a:p>
          <a:p>
            <a:pPr lvl="1"/>
            <a:endParaRPr lang="en-US" sz="1400" dirty="0"/>
          </a:p>
        </p:txBody>
      </p:sp>
    </p:spTree>
    <p:extLst>
      <p:ext uri="{BB962C8B-B14F-4D97-AF65-F5344CB8AC3E}">
        <p14:creationId xmlns:p14="http://schemas.microsoft.com/office/powerpoint/2010/main" val="25393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Database Connection </a:t>
            </a:r>
            <a:r>
              <a:rPr lang="en-US" dirty="0" smtClean="0"/>
              <a:t>Parameters (Contd..)</a:t>
            </a:r>
            <a:endParaRPr lang="en-US" dirty="0"/>
          </a:p>
        </p:txBody>
      </p:sp>
      <p:sp>
        <p:nvSpPr>
          <p:cNvPr id="3" name="Content Placeholder 2"/>
          <p:cNvSpPr>
            <a:spLocks noGrp="1"/>
          </p:cNvSpPr>
          <p:nvPr>
            <p:ph idx="1"/>
          </p:nvPr>
        </p:nvSpPr>
        <p:spPr/>
        <p:txBody>
          <a:bodyPr/>
          <a:lstStyle/>
          <a:p>
            <a:pPr marL="0" indent="0" algn="just">
              <a:lnSpc>
                <a:spcPct val="150000"/>
              </a:lnSpc>
              <a:buNone/>
            </a:pPr>
            <a:r>
              <a:rPr lang="en-US" sz="1400" dirty="0" smtClean="0">
                <a:solidFill>
                  <a:srgbClr val="C00000"/>
                </a:solidFill>
              </a:rPr>
              <a:t>3. </a:t>
            </a:r>
            <a:r>
              <a:rPr lang="en-US" sz="1400" dirty="0" smtClean="0"/>
              <a:t>When </a:t>
            </a:r>
            <a:r>
              <a:rPr lang="en-US" sz="1400" dirty="0"/>
              <a:t>you have completed this page of the dialog</a:t>
            </a:r>
            <a:r>
              <a:rPr lang="en-US" sz="1400" dirty="0" smtClean="0"/>
              <a:t>,</a:t>
            </a:r>
          </a:p>
          <a:p>
            <a:pPr marL="0" indent="0" algn="just">
              <a:lnSpc>
                <a:spcPct val="150000"/>
              </a:lnSpc>
              <a:buNone/>
            </a:pPr>
            <a:r>
              <a:rPr lang="en-US" sz="1400" dirty="0" smtClean="0"/>
              <a:t>    you </a:t>
            </a:r>
            <a:r>
              <a:rPr lang="en-US" sz="1400" dirty="0"/>
              <a:t>can Check your connection and then hit Finish.</a:t>
            </a:r>
          </a:p>
          <a:p>
            <a:pPr algn="just">
              <a:lnSpc>
                <a:spcPct val="150000"/>
              </a:lnSpc>
            </a:pPr>
            <a:endParaRPr lang="en-US" sz="1400" dirty="0"/>
          </a:p>
        </p:txBody>
      </p:sp>
      <p:pic>
        <p:nvPicPr>
          <p:cNvPr id="4" name="Picture 3"/>
          <p:cNvPicPr/>
          <p:nvPr/>
        </p:nvPicPr>
        <p:blipFill>
          <a:blip r:embed="rId2"/>
          <a:stretch>
            <a:fillRect/>
          </a:stretch>
        </p:blipFill>
        <p:spPr>
          <a:xfrm>
            <a:off x="4778061" y="1396892"/>
            <a:ext cx="4162425" cy="4733925"/>
          </a:xfrm>
          <a:prstGeom prst="rect">
            <a:avLst/>
          </a:prstGeom>
        </p:spPr>
      </p:pic>
    </p:spTree>
    <p:extLst>
      <p:ext uri="{BB962C8B-B14F-4D97-AF65-F5344CB8AC3E}">
        <p14:creationId xmlns:p14="http://schemas.microsoft.com/office/powerpoint/2010/main" val="148301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Importing tables from DB</a:t>
            </a:r>
          </a:p>
        </p:txBody>
      </p:sp>
      <p:sp>
        <p:nvSpPr>
          <p:cNvPr id="3" name="Content Placeholder 2"/>
          <p:cNvSpPr>
            <a:spLocks noGrp="1"/>
          </p:cNvSpPr>
          <p:nvPr>
            <p:ph idx="1"/>
          </p:nvPr>
        </p:nvSpPr>
        <p:spPr>
          <a:xfrm>
            <a:off x="143970" y="1469010"/>
            <a:ext cx="8845484" cy="4643751"/>
          </a:xfrm>
        </p:spPr>
        <p:txBody>
          <a:bodyPr/>
          <a:lstStyle/>
          <a:p>
            <a:pPr algn="just">
              <a:lnSpc>
                <a:spcPct val="150000"/>
              </a:lnSpc>
              <a:buFont typeface="Wingdings" panose="05000000000000000000" pitchFamily="2" charset="2"/>
              <a:buChar char="Ø"/>
            </a:pPr>
            <a:r>
              <a:rPr lang="en-US" sz="1800" dirty="0" smtClean="0"/>
              <a:t> Before </a:t>
            </a:r>
            <a:r>
              <a:rPr lang="en-US" sz="1800" dirty="0"/>
              <a:t>importing database connection metadata from a CSV file, make sure that </a:t>
            </a:r>
            <a:r>
              <a:rPr lang="en-US" sz="1800" dirty="0" smtClean="0"/>
              <a:t> your </a:t>
            </a:r>
            <a:r>
              <a:rPr lang="en-US" sz="1800" dirty="0"/>
              <a:t>CSV file format is valid. The file columns should be filled as follows:</a:t>
            </a:r>
          </a:p>
          <a:p>
            <a:pPr lvl="1" algn="just">
              <a:lnSpc>
                <a:spcPct val="150000"/>
              </a:lnSpc>
              <a:buFont typeface="Wingdings" panose="05000000000000000000" pitchFamily="2" charset="2"/>
              <a:buChar char="ü"/>
            </a:pPr>
            <a:r>
              <a:rPr lang="en-US" sz="1400" dirty="0"/>
              <a:t>Name; Purpose; Description; Version; Status; Db Type; Connection String; Login; Password; Server; Port; Database; DB Schema; Data source; File; DB Root; Table Name; Original Table Name; Label; Original Label; Comment; Default; Key; Length; Null able; Pattern; Precision; Talend Type; DB Type</a:t>
            </a:r>
            <a:r>
              <a:rPr lang="en-US" sz="1400" dirty="0" smtClean="0"/>
              <a:t>.</a:t>
            </a:r>
          </a:p>
          <a:p>
            <a:pPr lvl="1" algn="just">
              <a:lnSpc>
                <a:spcPct val="150000"/>
              </a:lnSpc>
              <a:buFont typeface="Wingdings" panose="05000000000000000000" pitchFamily="2" charset="2"/>
              <a:buChar char="ü"/>
            </a:pPr>
            <a:r>
              <a:rPr lang="en-US" sz="1400" dirty="0" smtClean="0"/>
              <a:t>It </a:t>
            </a:r>
            <a:r>
              <a:rPr lang="en-US" sz="1400" dirty="0"/>
              <a:t>is recommended to use either Talend Type or DB Type, not both.</a:t>
            </a:r>
          </a:p>
          <a:p>
            <a:pPr lvl="1" algn="just">
              <a:lnSpc>
                <a:spcPct val="150000"/>
              </a:lnSpc>
              <a:buFont typeface="Wingdings" panose="05000000000000000000" pitchFamily="2" charset="2"/>
              <a:buChar char="ü"/>
            </a:pPr>
            <a:r>
              <a:rPr lang="en-US" sz="1400" dirty="0"/>
              <a:t>Table Name is the name displayed in Talend Studio, original Table Name is the original table name in the database. (You can choose to fill only the original Table Name).</a:t>
            </a:r>
          </a:p>
          <a:p>
            <a:pPr lvl="1" algn="just">
              <a:lnSpc>
                <a:spcPct val="150000"/>
              </a:lnSpc>
              <a:buFont typeface="Wingdings" panose="05000000000000000000" pitchFamily="2" charset="2"/>
              <a:buChar char="ü"/>
            </a:pPr>
            <a:r>
              <a:rPr lang="en-US" sz="1400" dirty="0"/>
              <a:t>Label is the column name used in Talend Studio; original Label is the column name in the table. (You can choose to fill only the original Label).</a:t>
            </a:r>
          </a:p>
          <a:p>
            <a:pPr lvl="1" algn="just">
              <a:lnSpc>
                <a:spcPct val="150000"/>
              </a:lnSpc>
              <a:buFont typeface="Wingdings" panose="05000000000000000000" pitchFamily="2" charset="2"/>
              <a:buChar char="ü"/>
            </a:pPr>
            <a:endParaRPr lang="en-US" sz="1400" dirty="0"/>
          </a:p>
          <a:p>
            <a:pPr marL="174625" lvl="1" indent="0" algn="just">
              <a:lnSpc>
                <a:spcPct val="150000"/>
              </a:lnSpc>
              <a:buNone/>
            </a:pPr>
            <a:endParaRPr lang="en-US" dirty="0"/>
          </a:p>
          <a:p>
            <a:pPr>
              <a:buFont typeface="Wingdings" panose="05000000000000000000" pitchFamily="2" charset="2"/>
              <a:buChar char="ü"/>
            </a:pPr>
            <a:endParaRPr lang="en-US" dirty="0"/>
          </a:p>
        </p:txBody>
      </p:sp>
      <p:pic>
        <p:nvPicPr>
          <p:cNvPr id="4" name="Picture 3"/>
          <p:cNvPicPr/>
          <p:nvPr/>
        </p:nvPicPr>
        <p:blipFill>
          <a:blip r:embed="rId2"/>
          <a:stretch>
            <a:fillRect/>
          </a:stretch>
        </p:blipFill>
        <p:spPr>
          <a:xfrm>
            <a:off x="643945" y="5293221"/>
            <a:ext cx="7559898" cy="1009235"/>
          </a:xfrm>
          <a:prstGeom prst="rect">
            <a:avLst/>
          </a:prstGeom>
        </p:spPr>
      </p:pic>
    </p:spTree>
    <p:extLst>
      <p:ext uri="{BB962C8B-B14F-4D97-AF65-F5344CB8AC3E}">
        <p14:creationId xmlns:p14="http://schemas.microsoft.com/office/powerpoint/2010/main" val="9818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Importing tables from </a:t>
            </a:r>
            <a:r>
              <a:rPr lang="en-US" dirty="0" smtClean="0"/>
              <a:t>DB (Contd..)</a:t>
            </a:r>
            <a:endParaRPr lang="en-US" dirty="0"/>
          </a:p>
        </p:txBody>
      </p:sp>
      <p:sp>
        <p:nvSpPr>
          <p:cNvPr id="3" name="Content Placeholder 2"/>
          <p:cNvSpPr>
            <a:spLocks noGrp="1"/>
          </p:cNvSpPr>
          <p:nvPr>
            <p:ph idx="1"/>
          </p:nvPr>
        </p:nvSpPr>
        <p:spPr>
          <a:xfrm>
            <a:off x="131091" y="1507649"/>
            <a:ext cx="8845484" cy="4643751"/>
          </a:xfrm>
        </p:spPr>
        <p:txBody>
          <a:bodyPr/>
          <a:lstStyle/>
          <a:p>
            <a:pPr algn="just">
              <a:lnSpc>
                <a:spcPct val="150000"/>
              </a:lnSpc>
              <a:buFont typeface="Wingdings" panose="05000000000000000000" pitchFamily="2" charset="2"/>
              <a:buChar char="Ø"/>
            </a:pPr>
            <a:r>
              <a:rPr lang="en-US" sz="1800" dirty="0"/>
              <a:t>To import database connection metadata from a defined CSV file, do the following:</a:t>
            </a:r>
          </a:p>
          <a:p>
            <a:pPr marL="517525" lvl="1" indent="-342900" algn="just">
              <a:lnSpc>
                <a:spcPct val="150000"/>
              </a:lnSpc>
              <a:buFont typeface="+mj-lt"/>
              <a:buAutoNum type="arabicPeriod"/>
            </a:pPr>
            <a:r>
              <a:rPr lang="en-US" dirty="0"/>
              <a:t>In the Repository tree view, expand the Metadata node and right-click Db connections</a:t>
            </a:r>
            <a:r>
              <a:rPr lang="en-US" dirty="0" smtClean="0"/>
              <a:t>.</a:t>
            </a:r>
            <a:endParaRPr lang="en-US" dirty="0"/>
          </a:p>
          <a:p>
            <a:pPr marL="517525" lvl="1" indent="-342900" algn="just">
              <a:lnSpc>
                <a:spcPct val="150000"/>
              </a:lnSpc>
              <a:buFont typeface="+mj-lt"/>
              <a:buAutoNum type="arabicPeriod"/>
            </a:pPr>
            <a:r>
              <a:rPr lang="en-US" dirty="0"/>
              <a:t>In the contextual menu, select Import connections from CSV.</a:t>
            </a:r>
          </a:p>
          <a:p>
            <a:pPr marL="0" indent="0">
              <a:buNone/>
            </a:pPr>
            <a:endParaRPr lang="en-US" dirty="0"/>
          </a:p>
        </p:txBody>
      </p:sp>
      <p:pic>
        <p:nvPicPr>
          <p:cNvPr id="4" name="Picture 3"/>
          <p:cNvPicPr/>
          <p:nvPr/>
        </p:nvPicPr>
        <p:blipFill>
          <a:blip r:embed="rId2"/>
          <a:stretch>
            <a:fillRect/>
          </a:stretch>
        </p:blipFill>
        <p:spPr>
          <a:xfrm>
            <a:off x="797936" y="3470235"/>
            <a:ext cx="5422560" cy="2634352"/>
          </a:xfrm>
          <a:prstGeom prst="rect">
            <a:avLst/>
          </a:prstGeom>
        </p:spPr>
      </p:pic>
    </p:spTree>
    <p:extLst>
      <p:ext uri="{BB962C8B-B14F-4D97-AF65-F5344CB8AC3E}">
        <p14:creationId xmlns:p14="http://schemas.microsoft.com/office/powerpoint/2010/main" val="205569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Importing tables from </a:t>
            </a:r>
            <a:r>
              <a:rPr lang="en-US" dirty="0" smtClean="0"/>
              <a:t>DB (Contd..)</a:t>
            </a:r>
            <a:endParaRPr lang="en-US" dirty="0"/>
          </a:p>
        </p:txBody>
      </p:sp>
      <p:sp>
        <p:nvSpPr>
          <p:cNvPr id="3" name="Content Placeholder 2"/>
          <p:cNvSpPr>
            <a:spLocks noGrp="1"/>
          </p:cNvSpPr>
          <p:nvPr>
            <p:ph idx="1"/>
          </p:nvPr>
        </p:nvSpPr>
        <p:spPr>
          <a:xfrm>
            <a:off x="92454" y="1481890"/>
            <a:ext cx="8845484" cy="4643751"/>
          </a:xfrm>
        </p:spPr>
        <p:txBody>
          <a:bodyPr/>
          <a:lstStyle/>
          <a:p>
            <a:pPr marL="517525" lvl="1" indent="-342900" algn="just">
              <a:lnSpc>
                <a:spcPct val="150000"/>
              </a:lnSpc>
              <a:buFont typeface="+mj-lt"/>
              <a:buAutoNum type="arabicPeriod" startAt="3"/>
            </a:pPr>
            <a:r>
              <a:rPr lang="en-US" dirty="0"/>
              <a:t>Click Browse... and go to the CSV file that holds the metadata of the database connection.</a:t>
            </a:r>
          </a:p>
          <a:p>
            <a:endParaRPr lang="en-US" dirty="0"/>
          </a:p>
        </p:txBody>
      </p:sp>
      <p:pic>
        <p:nvPicPr>
          <p:cNvPr id="4" name="Picture 3"/>
          <p:cNvPicPr/>
          <p:nvPr/>
        </p:nvPicPr>
        <p:blipFill>
          <a:blip r:embed="rId2"/>
          <a:stretch>
            <a:fillRect/>
          </a:stretch>
        </p:blipFill>
        <p:spPr>
          <a:xfrm>
            <a:off x="761664" y="2493019"/>
            <a:ext cx="6283080" cy="3714598"/>
          </a:xfrm>
          <a:prstGeom prst="rect">
            <a:avLst/>
          </a:prstGeom>
        </p:spPr>
      </p:pic>
    </p:spTree>
    <p:extLst>
      <p:ext uri="{BB962C8B-B14F-4D97-AF65-F5344CB8AC3E}">
        <p14:creationId xmlns:p14="http://schemas.microsoft.com/office/powerpoint/2010/main" val="354522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Importing tables from </a:t>
            </a:r>
            <a:r>
              <a:rPr lang="en-US" dirty="0" smtClean="0"/>
              <a:t>DB (Contd..)</a:t>
            </a:r>
            <a:endParaRPr lang="en-US" dirty="0"/>
          </a:p>
        </p:txBody>
      </p:sp>
      <p:sp>
        <p:nvSpPr>
          <p:cNvPr id="3" name="Content Placeholder 2"/>
          <p:cNvSpPr>
            <a:spLocks noGrp="1"/>
          </p:cNvSpPr>
          <p:nvPr>
            <p:ph idx="1"/>
          </p:nvPr>
        </p:nvSpPr>
        <p:spPr>
          <a:xfrm>
            <a:off x="143969" y="1469010"/>
            <a:ext cx="8845484" cy="4643751"/>
          </a:xfrm>
        </p:spPr>
        <p:txBody>
          <a:bodyPr/>
          <a:lstStyle/>
          <a:p>
            <a:pPr marL="517525" lvl="1" indent="-342900" algn="just">
              <a:lnSpc>
                <a:spcPct val="150000"/>
              </a:lnSpc>
              <a:buFont typeface="+mj-lt"/>
              <a:buAutoNum type="arabicPeriod" startAt="4"/>
            </a:pPr>
            <a:r>
              <a:rPr lang="en-US" dirty="0"/>
              <a:t>Click Finish to close the dialog box.</a:t>
            </a:r>
          </a:p>
          <a:p>
            <a:pPr lvl="2" algn="just">
              <a:lnSpc>
                <a:spcPct val="150000"/>
              </a:lnSpc>
              <a:buFont typeface="Wingdings" panose="05000000000000000000" pitchFamily="2" charset="2"/>
              <a:buChar char="ü"/>
            </a:pPr>
            <a:r>
              <a:rPr lang="en-US" dirty="0"/>
              <a:t>The [Show Logs] dialog bow displays to list imported and rejected metadata, if any.</a:t>
            </a:r>
          </a:p>
          <a:p>
            <a:pPr algn="just">
              <a:lnSpc>
                <a:spcPct val="150000"/>
              </a:lnSpc>
            </a:pPr>
            <a:endParaRPr lang="en-US" dirty="0"/>
          </a:p>
        </p:txBody>
      </p:sp>
      <p:pic>
        <p:nvPicPr>
          <p:cNvPr id="4" name="Picture 3"/>
          <p:cNvPicPr/>
          <p:nvPr/>
        </p:nvPicPr>
        <p:blipFill>
          <a:blip r:embed="rId2"/>
          <a:stretch>
            <a:fillRect/>
          </a:stretch>
        </p:blipFill>
        <p:spPr>
          <a:xfrm>
            <a:off x="982599" y="2571799"/>
            <a:ext cx="6847756" cy="3713091"/>
          </a:xfrm>
          <a:prstGeom prst="rect">
            <a:avLst/>
          </a:prstGeom>
        </p:spPr>
      </p:pic>
    </p:spTree>
    <p:extLst>
      <p:ext uri="{BB962C8B-B14F-4D97-AF65-F5344CB8AC3E}">
        <p14:creationId xmlns:p14="http://schemas.microsoft.com/office/powerpoint/2010/main" val="123019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Importing tables from </a:t>
            </a:r>
            <a:r>
              <a:rPr lang="en-US" dirty="0" smtClean="0"/>
              <a:t>DB (Contd..)</a:t>
            </a:r>
            <a:endParaRPr lang="en-US" dirty="0"/>
          </a:p>
        </p:txBody>
      </p:sp>
      <p:sp>
        <p:nvSpPr>
          <p:cNvPr id="3" name="Content Placeholder 2"/>
          <p:cNvSpPr>
            <a:spLocks noGrp="1"/>
          </p:cNvSpPr>
          <p:nvPr>
            <p:ph idx="1"/>
          </p:nvPr>
        </p:nvSpPr>
        <p:spPr>
          <a:xfrm>
            <a:off x="105333" y="1456130"/>
            <a:ext cx="8845484" cy="4643751"/>
          </a:xfrm>
        </p:spPr>
        <p:txBody>
          <a:bodyPr/>
          <a:lstStyle/>
          <a:p>
            <a:pPr marL="517525" lvl="1" indent="-342900" algn="just">
              <a:lnSpc>
                <a:spcPct val="150000"/>
              </a:lnSpc>
              <a:buFont typeface="+mj-lt"/>
              <a:buAutoNum type="arabicPeriod" startAt="5"/>
            </a:pPr>
            <a:r>
              <a:rPr lang="en-US" dirty="0"/>
              <a:t>Click OK to close the dialog box.</a:t>
            </a:r>
          </a:p>
          <a:p>
            <a:pPr lvl="2" algn="just">
              <a:lnSpc>
                <a:spcPct val="150000"/>
              </a:lnSpc>
              <a:buFont typeface="Wingdings" panose="05000000000000000000" pitchFamily="2" charset="2"/>
              <a:buChar char="ü"/>
            </a:pPr>
            <a:r>
              <a:rPr lang="en-US" dirty="0"/>
              <a:t>The imported metadata displays under the DB connections node in the Repository tree view.</a:t>
            </a:r>
          </a:p>
          <a:p>
            <a:pPr algn="just">
              <a:lnSpc>
                <a:spcPct val="150000"/>
              </a:lnSpc>
            </a:pPr>
            <a:endParaRPr lang="en-US" dirty="0"/>
          </a:p>
        </p:txBody>
      </p:sp>
      <p:pic>
        <p:nvPicPr>
          <p:cNvPr id="4" name="Picture 3"/>
          <p:cNvPicPr/>
          <p:nvPr/>
        </p:nvPicPr>
        <p:blipFill>
          <a:blip r:embed="rId2"/>
          <a:stretch>
            <a:fillRect/>
          </a:stretch>
        </p:blipFill>
        <p:spPr>
          <a:xfrm>
            <a:off x="781703" y="2855402"/>
            <a:ext cx="5091065" cy="3249184"/>
          </a:xfrm>
          <a:prstGeom prst="rect">
            <a:avLst/>
          </a:prstGeom>
        </p:spPr>
      </p:pic>
    </p:spTree>
    <p:extLst>
      <p:ext uri="{BB962C8B-B14F-4D97-AF65-F5344CB8AC3E}">
        <p14:creationId xmlns:p14="http://schemas.microsoft.com/office/powerpoint/2010/main" val="19939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Creating a </a:t>
            </a:r>
            <a:r>
              <a:rPr lang="en-US" dirty="0" smtClean="0"/>
              <a:t>Sample </a:t>
            </a:r>
            <a:r>
              <a:rPr lang="en-US" dirty="0"/>
              <a:t>Job</a:t>
            </a:r>
          </a:p>
        </p:txBody>
      </p:sp>
      <p:sp>
        <p:nvSpPr>
          <p:cNvPr id="3" name="Content Placeholder 2"/>
          <p:cNvSpPr>
            <a:spLocks noGrp="1"/>
          </p:cNvSpPr>
          <p:nvPr>
            <p:ph idx="1"/>
          </p:nvPr>
        </p:nvSpPr>
        <p:spPr>
          <a:xfrm>
            <a:off x="143970" y="1494770"/>
            <a:ext cx="8845484" cy="4643751"/>
          </a:xfrm>
        </p:spPr>
        <p:txBody>
          <a:bodyPr/>
          <a:lstStyle/>
          <a:p>
            <a:pPr algn="just">
              <a:lnSpc>
                <a:spcPct val="150000"/>
              </a:lnSpc>
              <a:buFont typeface="Wingdings" panose="05000000000000000000" pitchFamily="2" charset="2"/>
              <a:buChar char="Ø"/>
            </a:pPr>
            <a:r>
              <a:rPr lang="en-US" sz="1800" dirty="0"/>
              <a:t>Talend Studio enables you to create a Job by dropping different technical components from the Palette onto the design workspace and then connecting these components together.</a:t>
            </a:r>
          </a:p>
          <a:p>
            <a:pPr marL="517525" lvl="1" indent="-342900" algn="just">
              <a:lnSpc>
                <a:spcPct val="150000"/>
              </a:lnSpc>
              <a:buFont typeface="+mj-lt"/>
              <a:buAutoNum type="arabicPeriod"/>
            </a:pPr>
            <a:r>
              <a:rPr lang="en-US" sz="1400" dirty="0"/>
              <a:t>In the Repository tree view of the Integration perspective, right-click the Job Designs node and select Create job from the contextual menu</a:t>
            </a:r>
          </a:p>
        </p:txBody>
      </p:sp>
      <p:pic>
        <p:nvPicPr>
          <p:cNvPr id="4" name="Picture 3"/>
          <p:cNvPicPr/>
          <p:nvPr/>
        </p:nvPicPr>
        <p:blipFill>
          <a:blip r:embed="rId2"/>
          <a:stretch>
            <a:fillRect/>
          </a:stretch>
        </p:blipFill>
        <p:spPr>
          <a:xfrm>
            <a:off x="3812148" y="3274707"/>
            <a:ext cx="4512789" cy="3087459"/>
          </a:xfrm>
          <a:prstGeom prst="rect">
            <a:avLst/>
          </a:prstGeom>
        </p:spPr>
      </p:pic>
    </p:spTree>
    <p:extLst>
      <p:ext uri="{BB962C8B-B14F-4D97-AF65-F5344CB8AC3E}">
        <p14:creationId xmlns:p14="http://schemas.microsoft.com/office/powerpoint/2010/main" val="168643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Creating a Sample </a:t>
            </a:r>
            <a:r>
              <a:rPr lang="en-US" dirty="0" smtClean="0"/>
              <a:t>Job (Contd..)</a:t>
            </a:r>
            <a:endParaRPr lang="en-US" dirty="0"/>
          </a:p>
        </p:txBody>
      </p:sp>
      <p:sp>
        <p:nvSpPr>
          <p:cNvPr id="3" name="Content Placeholder 2"/>
          <p:cNvSpPr>
            <a:spLocks noGrp="1"/>
          </p:cNvSpPr>
          <p:nvPr>
            <p:ph idx="1"/>
          </p:nvPr>
        </p:nvSpPr>
        <p:spPr/>
        <p:txBody>
          <a:bodyPr/>
          <a:lstStyle/>
          <a:p>
            <a:pPr lvl="2">
              <a:buFont typeface="Wingdings" panose="05000000000000000000" pitchFamily="2" charset="2"/>
              <a:buChar char="ü"/>
            </a:pPr>
            <a:r>
              <a:rPr lang="en-US" dirty="0"/>
              <a:t>The [New Job] wizard opens to help you define the main properties of the new Job.</a:t>
            </a:r>
          </a:p>
          <a:p>
            <a:endParaRPr lang="en-US" dirty="0"/>
          </a:p>
        </p:txBody>
      </p:sp>
      <p:pic>
        <p:nvPicPr>
          <p:cNvPr id="4" name="Picture 3"/>
          <p:cNvPicPr/>
          <p:nvPr/>
        </p:nvPicPr>
        <p:blipFill>
          <a:blip r:embed="rId2"/>
          <a:stretch>
            <a:fillRect/>
          </a:stretch>
        </p:blipFill>
        <p:spPr>
          <a:xfrm>
            <a:off x="1018303" y="1931634"/>
            <a:ext cx="4893100" cy="4044167"/>
          </a:xfrm>
          <a:prstGeom prst="rect">
            <a:avLst/>
          </a:prstGeom>
        </p:spPr>
      </p:pic>
    </p:spTree>
    <p:extLst>
      <p:ext uri="{BB962C8B-B14F-4D97-AF65-F5344CB8AC3E}">
        <p14:creationId xmlns:p14="http://schemas.microsoft.com/office/powerpoint/2010/main" val="11394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Creating a Sample </a:t>
            </a:r>
            <a:r>
              <a:rPr lang="en-US" dirty="0" smtClean="0"/>
              <a:t>Job (Contd..)</a:t>
            </a:r>
            <a:endParaRPr lang="en-US" dirty="0"/>
          </a:p>
        </p:txBody>
      </p:sp>
      <p:sp>
        <p:nvSpPr>
          <p:cNvPr id="3" name="Content Placeholder 2"/>
          <p:cNvSpPr>
            <a:spLocks noGrp="1"/>
          </p:cNvSpPr>
          <p:nvPr>
            <p:ph idx="1"/>
          </p:nvPr>
        </p:nvSpPr>
        <p:spPr>
          <a:xfrm>
            <a:off x="143970" y="1301583"/>
            <a:ext cx="8845484" cy="4643751"/>
          </a:xfrm>
        </p:spPr>
        <p:txBody>
          <a:bodyPr/>
          <a:lstStyle/>
          <a:p>
            <a:pPr marL="517525" lvl="1" indent="-342900" algn="just">
              <a:lnSpc>
                <a:spcPct val="150000"/>
              </a:lnSpc>
              <a:buFont typeface="+mj-lt"/>
              <a:buAutoNum type="arabicPeriod" startAt="2"/>
            </a:pPr>
            <a:r>
              <a:rPr lang="en-US" sz="1400" dirty="0"/>
              <a:t>Fill the Job properties as shown in the previous </a:t>
            </a:r>
            <a:r>
              <a:rPr lang="en-US" sz="1400" dirty="0" smtClean="0"/>
              <a:t>screenshot. The </a:t>
            </a:r>
            <a:r>
              <a:rPr lang="en-US" sz="1400" dirty="0"/>
              <a:t>fields correspond to the following properties:</a:t>
            </a:r>
          </a:p>
          <a:p>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269724932"/>
              </p:ext>
            </p:extLst>
          </p:nvPr>
        </p:nvGraphicFramePr>
        <p:xfrm>
          <a:off x="785609" y="2078285"/>
          <a:ext cx="8165208" cy="4244823"/>
        </p:xfrm>
        <a:graphic>
          <a:graphicData uri="http://schemas.openxmlformats.org/drawingml/2006/table">
            <a:tbl>
              <a:tblPr firstRow="1" firstCol="1" bandRow="1">
                <a:tableStyleId>{5C22544A-7EE6-4342-B048-85BDC9FD1C3A}</a:tableStyleId>
              </a:tblPr>
              <a:tblGrid>
                <a:gridCol w="1274503"/>
                <a:gridCol w="6890705"/>
              </a:tblGrid>
              <a:tr h="311903">
                <a:tc>
                  <a:txBody>
                    <a:bodyPr/>
                    <a:lstStyle/>
                    <a:p>
                      <a:pPr marL="0" marR="0" algn="just">
                        <a:lnSpc>
                          <a:spcPct val="100000"/>
                        </a:lnSpc>
                        <a:spcBef>
                          <a:spcPts val="15"/>
                        </a:spcBef>
                        <a:spcAft>
                          <a:spcPts val="0"/>
                        </a:spcAft>
                      </a:pPr>
                      <a:r>
                        <a:rPr lang="en-US" sz="1200" dirty="0">
                          <a:effectLst/>
                        </a:rPr>
                        <a:t>Field</a:t>
                      </a:r>
                      <a:endParaRPr lang="en-US" sz="1100" dirty="0">
                        <a:effectLst/>
                        <a:latin typeface="Calibri"/>
                        <a:ea typeface="Calibri"/>
                        <a:cs typeface="Times New Roman"/>
                      </a:endParaRPr>
                    </a:p>
                  </a:txBody>
                  <a:tcPr marL="94645" marR="141967" marT="66251" marB="66251"/>
                </a:tc>
                <a:tc>
                  <a:txBody>
                    <a:bodyPr/>
                    <a:lstStyle/>
                    <a:p>
                      <a:pPr marL="0" marR="0" algn="just">
                        <a:lnSpc>
                          <a:spcPct val="100000"/>
                        </a:lnSpc>
                        <a:spcBef>
                          <a:spcPts val="15"/>
                        </a:spcBef>
                        <a:spcAft>
                          <a:spcPts val="0"/>
                        </a:spcAft>
                      </a:pPr>
                      <a:r>
                        <a:rPr lang="en-US" sz="1200" dirty="0">
                          <a:effectLst/>
                        </a:rPr>
                        <a:t>Description</a:t>
                      </a:r>
                      <a:endParaRPr lang="en-US" sz="1100" dirty="0">
                        <a:effectLst/>
                        <a:latin typeface="Calibri"/>
                        <a:ea typeface="Calibri"/>
                        <a:cs typeface="Times New Roman"/>
                      </a:endParaRPr>
                    </a:p>
                  </a:txBody>
                  <a:tcPr marL="94645" marR="141967" marT="66251" marB="66251"/>
                </a:tc>
              </a:tr>
              <a:tr h="634654">
                <a:tc>
                  <a:txBody>
                    <a:bodyPr/>
                    <a:lstStyle/>
                    <a:p>
                      <a:pPr marL="0" marR="0" algn="just">
                        <a:lnSpc>
                          <a:spcPct val="100000"/>
                        </a:lnSpc>
                        <a:spcBef>
                          <a:spcPts val="0"/>
                        </a:spcBef>
                        <a:spcAft>
                          <a:spcPts val="0"/>
                        </a:spcAft>
                      </a:pPr>
                      <a:r>
                        <a:rPr lang="en-US" sz="1200" dirty="0">
                          <a:effectLst/>
                        </a:rPr>
                        <a:t>Name</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the name of the new Job.</a:t>
                      </a:r>
                      <a:endParaRPr lang="en-US" sz="1100" dirty="0">
                        <a:effectLst/>
                      </a:endParaRPr>
                    </a:p>
                    <a:p>
                      <a:pPr marL="0" marR="0" algn="just">
                        <a:lnSpc>
                          <a:spcPct val="100000"/>
                        </a:lnSpc>
                        <a:spcBef>
                          <a:spcPts val="750"/>
                        </a:spcBef>
                        <a:spcAft>
                          <a:spcPts val="0"/>
                        </a:spcAft>
                      </a:pPr>
                      <a:r>
                        <a:rPr lang="en-US" sz="1200" dirty="0">
                          <a:effectLst/>
                        </a:rPr>
                        <a:t>Note that a message comes up if you enter prohibited characters.</a:t>
                      </a:r>
                      <a:endParaRPr lang="en-US" sz="1100" dirty="0">
                        <a:effectLst/>
                        <a:latin typeface="Calibri"/>
                        <a:ea typeface="Calibri"/>
                        <a:cs typeface="Times New Roman"/>
                      </a:endParaRPr>
                    </a:p>
                  </a:txBody>
                  <a:tcPr marL="94645" marR="94645" marT="66251" marB="66251"/>
                </a:tc>
              </a:tr>
              <a:tr h="402178">
                <a:tc>
                  <a:txBody>
                    <a:bodyPr/>
                    <a:lstStyle/>
                    <a:p>
                      <a:pPr marL="0" marR="0" algn="just">
                        <a:lnSpc>
                          <a:spcPct val="100000"/>
                        </a:lnSpc>
                        <a:spcBef>
                          <a:spcPts val="0"/>
                        </a:spcBef>
                        <a:spcAft>
                          <a:spcPts val="0"/>
                        </a:spcAft>
                      </a:pPr>
                      <a:r>
                        <a:rPr lang="en-US" sz="1200" dirty="0">
                          <a:effectLst/>
                        </a:rPr>
                        <a:t>Purpose</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Job purpose or any useful information regarding the Job use.</a:t>
                      </a:r>
                      <a:endParaRPr lang="en-US" sz="1100" dirty="0">
                        <a:effectLst/>
                        <a:latin typeface="Calibri"/>
                        <a:ea typeface="Calibri"/>
                        <a:cs typeface="Times New Roman"/>
                      </a:endParaRPr>
                    </a:p>
                  </a:txBody>
                  <a:tcPr marL="94645" marR="94645" marT="66251" marB="66251"/>
                </a:tc>
              </a:tr>
              <a:tr h="492766">
                <a:tc>
                  <a:txBody>
                    <a:bodyPr/>
                    <a:lstStyle/>
                    <a:p>
                      <a:pPr marL="0" marR="0" algn="just">
                        <a:lnSpc>
                          <a:spcPct val="100000"/>
                        </a:lnSpc>
                        <a:spcBef>
                          <a:spcPts val="0"/>
                        </a:spcBef>
                        <a:spcAft>
                          <a:spcPts val="0"/>
                        </a:spcAft>
                      </a:pPr>
                      <a:r>
                        <a:rPr lang="en-US" sz="1200" dirty="0">
                          <a:effectLst/>
                        </a:rPr>
                        <a:t>Description</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Job description containing any information that helps you describe what the Job does and how it does it.</a:t>
                      </a:r>
                      <a:endParaRPr lang="en-US" sz="1100" dirty="0">
                        <a:effectLst/>
                        <a:latin typeface="Calibri"/>
                        <a:ea typeface="Calibri"/>
                        <a:cs typeface="Times New Roman"/>
                      </a:endParaRPr>
                    </a:p>
                  </a:txBody>
                  <a:tcPr marL="94645" marR="94645" marT="66251" marB="66251"/>
                </a:tc>
              </a:tr>
              <a:tr h="558929">
                <a:tc>
                  <a:txBody>
                    <a:bodyPr/>
                    <a:lstStyle/>
                    <a:p>
                      <a:pPr marL="0" marR="0" algn="just">
                        <a:lnSpc>
                          <a:spcPct val="100000"/>
                        </a:lnSpc>
                        <a:spcBef>
                          <a:spcPts val="0"/>
                        </a:spcBef>
                        <a:spcAft>
                          <a:spcPts val="0"/>
                        </a:spcAft>
                      </a:pPr>
                      <a:r>
                        <a:rPr lang="en-US" sz="1200" dirty="0">
                          <a:effectLst/>
                        </a:rPr>
                        <a:t>Version</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a read-only field. You can manually increment the version using the M and m buttons. For more information, see the Getting Started Guide.</a:t>
                      </a:r>
                      <a:endParaRPr lang="en-US" sz="1100" dirty="0">
                        <a:effectLst/>
                        <a:latin typeface="Calibri"/>
                        <a:ea typeface="Calibri"/>
                        <a:cs typeface="Times New Roman"/>
                      </a:endParaRPr>
                    </a:p>
                  </a:txBody>
                  <a:tcPr marL="94645" marR="94645" marT="66251" marB="66251"/>
                </a:tc>
              </a:tr>
              <a:tr h="715680">
                <a:tc>
                  <a:txBody>
                    <a:bodyPr/>
                    <a:lstStyle/>
                    <a:p>
                      <a:pPr marL="0" marR="0" algn="just">
                        <a:lnSpc>
                          <a:spcPct val="100000"/>
                        </a:lnSpc>
                        <a:spcBef>
                          <a:spcPts val="0"/>
                        </a:spcBef>
                        <a:spcAft>
                          <a:spcPts val="0"/>
                        </a:spcAft>
                      </a:pPr>
                      <a:r>
                        <a:rPr lang="en-US" sz="1200" dirty="0">
                          <a:effectLst/>
                        </a:rPr>
                        <a:t>Locker</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a read-only field that shows by default the login of the user who owns the lock on the current Job. This field is empty when you are creating a Job and has data only when you are editing the properties of an existing Job.</a:t>
                      </a:r>
                      <a:endParaRPr lang="en-US" sz="1100" dirty="0">
                        <a:effectLst/>
                        <a:latin typeface="Calibri"/>
                        <a:ea typeface="Calibri"/>
                        <a:cs typeface="Times New Roman"/>
                      </a:endParaRPr>
                    </a:p>
                  </a:txBody>
                  <a:tcPr marL="94645" marR="94645" marT="66251" marB="66251"/>
                </a:tc>
              </a:tr>
              <a:tr h="402178">
                <a:tc>
                  <a:txBody>
                    <a:bodyPr/>
                    <a:lstStyle/>
                    <a:p>
                      <a:pPr marL="0" marR="0" algn="just">
                        <a:lnSpc>
                          <a:spcPct val="100000"/>
                        </a:lnSpc>
                        <a:spcBef>
                          <a:spcPts val="0"/>
                        </a:spcBef>
                        <a:spcAft>
                          <a:spcPts val="0"/>
                        </a:spcAft>
                      </a:pPr>
                      <a:r>
                        <a:rPr lang="en-US" sz="1200" dirty="0">
                          <a:effectLst/>
                        </a:rPr>
                        <a:t>Author</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a read-only field that shows by default the current user login.</a:t>
                      </a:r>
                      <a:endParaRPr lang="en-US" sz="1100" dirty="0">
                        <a:effectLst/>
                        <a:latin typeface="Calibri"/>
                        <a:ea typeface="Calibri"/>
                        <a:cs typeface="Times New Roman"/>
                      </a:endParaRPr>
                    </a:p>
                  </a:txBody>
                  <a:tcPr marL="94645" marR="94645" marT="66251" marB="66251"/>
                </a:tc>
              </a:tr>
              <a:tr h="311903">
                <a:tc>
                  <a:txBody>
                    <a:bodyPr/>
                    <a:lstStyle/>
                    <a:p>
                      <a:pPr marL="0" marR="0" algn="just">
                        <a:lnSpc>
                          <a:spcPct val="100000"/>
                        </a:lnSpc>
                        <a:spcBef>
                          <a:spcPts val="0"/>
                        </a:spcBef>
                        <a:spcAft>
                          <a:spcPts val="0"/>
                        </a:spcAft>
                      </a:pPr>
                      <a:r>
                        <a:rPr lang="en-US" sz="1200" dirty="0">
                          <a:effectLst/>
                        </a:rPr>
                        <a:t>Status</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a list to select from the status of the Job you are creating.</a:t>
                      </a:r>
                      <a:endParaRPr lang="en-US" sz="1100" dirty="0">
                        <a:effectLst/>
                        <a:latin typeface="Calibri"/>
                        <a:ea typeface="Calibri"/>
                        <a:cs typeface="Times New Roman"/>
                      </a:endParaRPr>
                    </a:p>
                  </a:txBody>
                  <a:tcPr marL="94645" marR="94645" marT="66251" marB="66251"/>
                </a:tc>
              </a:tr>
              <a:tr h="402178">
                <a:tc>
                  <a:txBody>
                    <a:bodyPr/>
                    <a:lstStyle/>
                    <a:p>
                      <a:pPr marL="0" marR="0" algn="just">
                        <a:lnSpc>
                          <a:spcPct val="100000"/>
                        </a:lnSpc>
                        <a:spcBef>
                          <a:spcPts val="0"/>
                        </a:spcBef>
                        <a:spcAft>
                          <a:spcPts val="0"/>
                        </a:spcAft>
                      </a:pPr>
                      <a:r>
                        <a:rPr lang="en-US" sz="1200" dirty="0">
                          <a:effectLst/>
                        </a:rPr>
                        <a:t>Path</a:t>
                      </a:r>
                      <a:endParaRPr lang="en-US" sz="1100" dirty="0">
                        <a:effectLst/>
                        <a:latin typeface="Calibri"/>
                        <a:ea typeface="Calibri"/>
                        <a:cs typeface="Times New Roman"/>
                      </a:endParaRPr>
                    </a:p>
                  </a:txBody>
                  <a:tcPr marL="94645" marR="94645" marT="66251" marB="66251"/>
                </a:tc>
                <a:tc>
                  <a:txBody>
                    <a:bodyPr/>
                    <a:lstStyle/>
                    <a:p>
                      <a:pPr marL="0" marR="0" algn="just">
                        <a:lnSpc>
                          <a:spcPct val="100000"/>
                        </a:lnSpc>
                        <a:spcBef>
                          <a:spcPts val="0"/>
                        </a:spcBef>
                        <a:spcAft>
                          <a:spcPts val="0"/>
                        </a:spcAft>
                      </a:pPr>
                      <a:r>
                        <a:rPr lang="en-US" sz="1200" dirty="0">
                          <a:effectLst/>
                        </a:rPr>
                        <a:t>a list to select from the folder in which the Job will be created.</a:t>
                      </a:r>
                      <a:endParaRPr lang="en-US" sz="1100" dirty="0">
                        <a:effectLst/>
                        <a:latin typeface="Calibri"/>
                        <a:ea typeface="Calibri"/>
                        <a:cs typeface="Times New Roman"/>
                      </a:endParaRPr>
                    </a:p>
                  </a:txBody>
                  <a:tcPr marL="94645" marR="94645" marT="66251" marB="66251"/>
                </a:tc>
              </a:tr>
            </a:tbl>
          </a:graphicData>
        </a:graphic>
      </p:graphicFrame>
    </p:spTree>
    <p:extLst>
      <p:ext uri="{BB962C8B-B14F-4D97-AF65-F5344CB8AC3E}">
        <p14:creationId xmlns:p14="http://schemas.microsoft.com/office/powerpoint/2010/main" val="103445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Creating a Sample </a:t>
            </a:r>
            <a:r>
              <a:rPr lang="en-US" dirty="0" smtClean="0"/>
              <a:t>Job (Contd..)</a:t>
            </a:r>
            <a:endParaRPr lang="en-US" dirty="0"/>
          </a:p>
        </p:txBody>
      </p:sp>
      <p:sp>
        <p:nvSpPr>
          <p:cNvPr id="3" name="Content Placeholder 2"/>
          <p:cNvSpPr>
            <a:spLocks noGrp="1"/>
          </p:cNvSpPr>
          <p:nvPr>
            <p:ph idx="1"/>
          </p:nvPr>
        </p:nvSpPr>
        <p:spPr>
          <a:xfrm>
            <a:off x="143970" y="1289137"/>
            <a:ext cx="8845484" cy="4643751"/>
          </a:xfrm>
        </p:spPr>
        <p:txBody>
          <a:bodyPr/>
          <a:lstStyle/>
          <a:p>
            <a:pPr marL="517525" lvl="1" indent="-342900" algn="just">
              <a:lnSpc>
                <a:spcPct val="150000"/>
              </a:lnSpc>
              <a:buFont typeface="+mj-lt"/>
              <a:buAutoNum type="arabicPeriod" startAt="3"/>
            </a:pPr>
            <a:r>
              <a:rPr lang="en-US" sz="1400" dirty="0"/>
              <a:t>An empty design workspace opens up showing the name of the Job as a tab label</a:t>
            </a:r>
            <a:r>
              <a:rPr lang="en-US" sz="1400" dirty="0" smtClean="0"/>
              <a:t>.</a:t>
            </a:r>
          </a:p>
          <a:p>
            <a:pPr marL="517525" lvl="1" indent="-342900" algn="just">
              <a:lnSpc>
                <a:spcPct val="150000"/>
              </a:lnSpc>
              <a:buFont typeface="+mj-lt"/>
              <a:buAutoNum type="arabicPeriod" startAt="3"/>
            </a:pPr>
            <a:endParaRPr lang="en-US" sz="1400" dirty="0"/>
          </a:p>
          <a:p>
            <a:pPr marL="517525" lvl="1" indent="-342900" algn="just">
              <a:lnSpc>
                <a:spcPct val="150000"/>
              </a:lnSpc>
              <a:buFont typeface="+mj-lt"/>
              <a:buAutoNum type="arabicPeriod" startAt="3"/>
            </a:pPr>
            <a:endParaRPr lang="en-US" sz="1400" dirty="0" smtClean="0"/>
          </a:p>
          <a:p>
            <a:pPr marL="517525" lvl="1" indent="-342900" algn="just">
              <a:lnSpc>
                <a:spcPct val="150000"/>
              </a:lnSpc>
              <a:buFont typeface="+mj-lt"/>
              <a:buAutoNum type="arabicPeriod" startAt="3"/>
            </a:pPr>
            <a:endParaRPr lang="en-US" sz="1400" dirty="0"/>
          </a:p>
          <a:p>
            <a:pPr marL="517525" lvl="1" indent="-342900" algn="just">
              <a:lnSpc>
                <a:spcPct val="150000"/>
              </a:lnSpc>
              <a:buFont typeface="+mj-lt"/>
              <a:buAutoNum type="arabicPeriod" startAt="3"/>
            </a:pPr>
            <a:endParaRPr lang="en-US" sz="1400" dirty="0" smtClean="0"/>
          </a:p>
          <a:p>
            <a:pPr marL="517525" lvl="1" indent="-342900" algn="just">
              <a:lnSpc>
                <a:spcPct val="150000"/>
              </a:lnSpc>
              <a:buFont typeface="+mj-lt"/>
              <a:buAutoNum type="arabicPeriod" startAt="3"/>
            </a:pPr>
            <a:endParaRPr lang="en-US" sz="1400" dirty="0"/>
          </a:p>
          <a:p>
            <a:pPr marL="517525" lvl="1" indent="-342900" algn="just">
              <a:lnSpc>
                <a:spcPct val="150000"/>
              </a:lnSpc>
              <a:buFont typeface="+mj-lt"/>
              <a:buAutoNum type="arabicPeriod" startAt="3"/>
            </a:pPr>
            <a:endParaRPr lang="en-US" sz="1400" dirty="0" smtClean="0"/>
          </a:p>
          <a:p>
            <a:pPr marL="517525" lvl="1" indent="-342900" algn="just">
              <a:lnSpc>
                <a:spcPct val="150000"/>
              </a:lnSpc>
              <a:buFont typeface="+mj-lt"/>
              <a:buAutoNum type="arabicPeriod" startAt="3"/>
            </a:pPr>
            <a:endParaRPr lang="en-US" sz="1400" dirty="0"/>
          </a:p>
          <a:p>
            <a:pPr marL="517525" lvl="1" indent="-342900" algn="just">
              <a:lnSpc>
                <a:spcPct val="150000"/>
              </a:lnSpc>
              <a:buFont typeface="+mj-lt"/>
              <a:buAutoNum type="arabicPeriod" startAt="3"/>
            </a:pPr>
            <a:endParaRPr lang="en-US" sz="1400" dirty="0" smtClean="0"/>
          </a:p>
          <a:p>
            <a:pPr marL="517525" lvl="1" indent="-342900" algn="just">
              <a:lnSpc>
                <a:spcPct val="150000"/>
              </a:lnSpc>
              <a:buFont typeface="+mj-lt"/>
              <a:buAutoNum type="arabicPeriod" startAt="3"/>
            </a:pPr>
            <a:endParaRPr lang="en-US" sz="1400" dirty="0" smtClean="0"/>
          </a:p>
          <a:p>
            <a:pPr lvl="2" algn="just">
              <a:lnSpc>
                <a:spcPct val="150000"/>
              </a:lnSpc>
              <a:buFont typeface="Wingdings" panose="05000000000000000000" pitchFamily="2" charset="2"/>
              <a:buChar char="ü"/>
            </a:pPr>
            <a:r>
              <a:rPr lang="en-US" sz="1400" dirty="0"/>
              <a:t>The Job you created is now listed under the Job Designs node in the Repository tree view.</a:t>
            </a:r>
          </a:p>
          <a:p>
            <a:pPr lvl="2" algn="just">
              <a:lnSpc>
                <a:spcPct val="150000"/>
              </a:lnSpc>
              <a:buFont typeface="Wingdings" panose="05000000000000000000" pitchFamily="2" charset="2"/>
              <a:buChar char="ü"/>
            </a:pPr>
            <a:r>
              <a:rPr lang="en-US" sz="1400" dirty="0"/>
              <a:t>You can open one or more of the created Jobs by simply double-clicking the Job label in the Repository tree view.</a:t>
            </a:r>
          </a:p>
          <a:p>
            <a:pPr marL="517525" lvl="1" indent="-342900" algn="just">
              <a:lnSpc>
                <a:spcPct val="150000"/>
              </a:lnSpc>
              <a:buFont typeface="+mj-lt"/>
              <a:buAutoNum type="arabicPeriod" startAt="3"/>
            </a:pPr>
            <a:endParaRPr lang="en-US" sz="1400" dirty="0"/>
          </a:p>
          <a:p>
            <a:pPr marL="174625" lvl="1" indent="0" algn="just">
              <a:lnSpc>
                <a:spcPct val="150000"/>
              </a:lnSpc>
              <a:buNone/>
            </a:pPr>
            <a:endParaRPr lang="en-US" sz="1400" dirty="0"/>
          </a:p>
        </p:txBody>
      </p:sp>
      <p:pic>
        <p:nvPicPr>
          <p:cNvPr id="4" name="Picture 3"/>
          <p:cNvPicPr/>
          <p:nvPr/>
        </p:nvPicPr>
        <p:blipFill>
          <a:blip r:embed="rId2"/>
          <a:stretch>
            <a:fillRect/>
          </a:stretch>
        </p:blipFill>
        <p:spPr>
          <a:xfrm>
            <a:off x="859870" y="1709871"/>
            <a:ext cx="7034880" cy="3480315"/>
          </a:xfrm>
          <a:prstGeom prst="rect">
            <a:avLst/>
          </a:prstGeom>
        </p:spPr>
      </p:pic>
    </p:spTree>
    <p:extLst>
      <p:ext uri="{BB962C8B-B14F-4D97-AF65-F5344CB8AC3E}">
        <p14:creationId xmlns:p14="http://schemas.microsoft.com/office/powerpoint/2010/main" val="363557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4700" y="4921030"/>
            <a:ext cx="9144000" cy="1362097"/>
          </a:xfrm>
        </p:spPr>
        <p:txBody>
          <a:bodyPr/>
          <a:lstStyle/>
          <a:p>
            <a:pPr>
              <a:lnSpc>
                <a:spcPct val="150000"/>
              </a:lnSpc>
            </a:pPr>
            <a:r>
              <a:rPr lang="en-US" sz="3600" b="1" dirty="0" smtClean="0">
                <a:latin typeface="+mj-lt"/>
              </a:rPr>
              <a:t>Talend Introduction and Architecture</a:t>
            </a:r>
            <a:endParaRPr lang="fr-FR" sz="3600" b="1" dirty="0">
              <a:latin typeface="+mj-lt"/>
            </a:endParaRPr>
          </a:p>
        </p:txBody>
      </p:sp>
    </p:spTree>
    <p:extLst>
      <p:ext uri="{BB962C8B-B14F-4D97-AF65-F5344CB8AC3E}">
        <p14:creationId xmlns:p14="http://schemas.microsoft.com/office/powerpoint/2010/main" val="5685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Context Parameters</a:t>
            </a:r>
          </a:p>
        </p:txBody>
      </p:sp>
      <p:sp>
        <p:nvSpPr>
          <p:cNvPr id="3" name="Content Placeholder 2"/>
          <p:cNvSpPr>
            <a:spLocks noGrp="1"/>
          </p:cNvSpPr>
          <p:nvPr>
            <p:ph idx="1"/>
          </p:nvPr>
        </p:nvSpPr>
        <p:spPr>
          <a:xfrm>
            <a:off x="143969" y="1481891"/>
            <a:ext cx="8845484" cy="4643751"/>
          </a:xfrm>
        </p:spPr>
        <p:txBody>
          <a:bodyPr/>
          <a:lstStyle/>
          <a:p>
            <a:pPr algn="just">
              <a:lnSpc>
                <a:spcPct val="150000"/>
              </a:lnSpc>
              <a:buFont typeface="Wingdings" panose="05000000000000000000" pitchFamily="2" charset="2"/>
              <a:buChar char="Ø"/>
            </a:pPr>
            <a:r>
              <a:rPr lang="en-US" sz="1800" dirty="0" smtClean="0"/>
              <a:t>You </a:t>
            </a:r>
            <a:r>
              <a:rPr lang="en-US" sz="1800" dirty="0"/>
              <a:t>can define context variables for a particular Job in two ways:</a:t>
            </a:r>
          </a:p>
          <a:p>
            <a:pPr lvl="1" algn="just">
              <a:lnSpc>
                <a:spcPct val="150000"/>
              </a:lnSpc>
              <a:buFont typeface="Wingdings" panose="05000000000000000000" pitchFamily="2" charset="2"/>
              <a:buChar char="Ø"/>
            </a:pPr>
            <a:r>
              <a:rPr lang="en-US" dirty="0"/>
              <a:t>Using the Contexts view of the Job.</a:t>
            </a:r>
          </a:p>
          <a:p>
            <a:pPr lvl="1" algn="just">
              <a:lnSpc>
                <a:spcPct val="150000"/>
              </a:lnSpc>
              <a:buFont typeface="Wingdings" panose="05000000000000000000" pitchFamily="2" charset="2"/>
              <a:buChar char="Ø"/>
            </a:pPr>
            <a:r>
              <a:rPr lang="en-US" dirty="0"/>
              <a:t>Using the F5 key from the Component view of a component.</a:t>
            </a:r>
          </a:p>
          <a:p>
            <a:pPr marL="0" indent="0" algn="just">
              <a:lnSpc>
                <a:spcPct val="150000"/>
              </a:lnSpc>
              <a:buNone/>
            </a:pPr>
            <a:r>
              <a:rPr lang="en-US" sz="1800" b="1" dirty="0"/>
              <a:t>How to define context variables in the Contexts view?</a:t>
            </a:r>
            <a:endParaRPr lang="en-US" sz="1800" dirty="0"/>
          </a:p>
          <a:p>
            <a:pPr algn="just">
              <a:lnSpc>
                <a:spcPct val="150000"/>
              </a:lnSpc>
              <a:buFont typeface="Wingdings" panose="05000000000000000000" pitchFamily="2" charset="2"/>
              <a:buChar char="Ø"/>
            </a:pPr>
            <a:r>
              <a:rPr lang="en-US" sz="1800" dirty="0"/>
              <a:t>The Contexts view is positioned among the configuration tabs below design workspace.</a:t>
            </a:r>
          </a:p>
          <a:p>
            <a:pPr lvl="2" algn="just">
              <a:lnSpc>
                <a:spcPct val="150000"/>
              </a:lnSpc>
              <a:buFont typeface="Wingdings" panose="05000000000000000000" pitchFamily="2" charset="2"/>
              <a:buChar char="ü"/>
            </a:pPr>
            <a:r>
              <a:rPr lang="en-US" sz="1400" dirty="0" smtClean="0"/>
              <a:t>If </a:t>
            </a:r>
            <a:r>
              <a:rPr lang="en-US" sz="1400" dirty="0"/>
              <a:t>you cannot find the Contexts view on the tab system of Talend Studio, go to Window &gt; Show view &gt; Talend, and select Contexts.</a:t>
            </a:r>
          </a:p>
          <a:p>
            <a:pPr lvl="2" algn="just">
              <a:lnSpc>
                <a:spcPct val="150000"/>
              </a:lnSpc>
              <a:buFont typeface="Wingdings" panose="05000000000000000000" pitchFamily="2" charset="2"/>
              <a:buChar char="ü"/>
            </a:pPr>
            <a:r>
              <a:rPr lang="en-US" sz="1400" dirty="0"/>
              <a:t>The Contexts tab view shows all of the variables that have been defined for each component in the current Job and context variables imported into the current Job.</a:t>
            </a:r>
          </a:p>
          <a:p>
            <a:pPr algn="just">
              <a:lnSpc>
                <a:spcPct val="150000"/>
              </a:lnSpc>
            </a:pPr>
            <a:endParaRPr lang="en-US" dirty="0"/>
          </a:p>
        </p:txBody>
      </p:sp>
    </p:spTree>
    <p:extLst>
      <p:ext uri="{BB962C8B-B14F-4D97-AF65-F5344CB8AC3E}">
        <p14:creationId xmlns:p14="http://schemas.microsoft.com/office/powerpoint/2010/main" val="41156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Context Parameters (Contd..)</a:t>
            </a:r>
            <a:endParaRPr lang="en-US" dirty="0"/>
          </a:p>
        </p:txBody>
      </p:sp>
      <p:pic>
        <p:nvPicPr>
          <p:cNvPr id="4" name="Content Placeholder 3"/>
          <p:cNvPicPr>
            <a:picLocks noGrp="1"/>
          </p:cNvPicPr>
          <p:nvPr>
            <p:ph idx="1"/>
          </p:nvPr>
        </p:nvPicPr>
        <p:blipFill>
          <a:blip r:embed="rId2"/>
          <a:stretch>
            <a:fillRect/>
          </a:stretch>
        </p:blipFill>
        <p:spPr>
          <a:xfrm>
            <a:off x="470353" y="1588892"/>
            <a:ext cx="8210007" cy="4386905"/>
          </a:xfrm>
          <a:prstGeom prst="rect">
            <a:avLst/>
          </a:prstGeom>
        </p:spPr>
      </p:pic>
    </p:spTree>
    <p:extLst>
      <p:ext uri="{BB962C8B-B14F-4D97-AF65-F5344CB8AC3E}">
        <p14:creationId xmlns:p14="http://schemas.microsoft.com/office/powerpoint/2010/main" val="29460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Context Parameters (Contd..)</a:t>
            </a:r>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Ø"/>
            </a:pPr>
            <a:r>
              <a:rPr lang="en-US" sz="1800" dirty="0"/>
              <a:t>From this view, you can manage your built-in variables:</a:t>
            </a:r>
          </a:p>
          <a:p>
            <a:pPr lvl="1" algn="just">
              <a:lnSpc>
                <a:spcPct val="150000"/>
              </a:lnSpc>
              <a:buFont typeface="Wingdings" panose="05000000000000000000" pitchFamily="2" charset="2"/>
              <a:buChar char="Ø"/>
            </a:pPr>
            <a:r>
              <a:rPr lang="en-US" sz="1600" dirty="0"/>
              <a:t>Create and manage built-in contexts.</a:t>
            </a:r>
          </a:p>
          <a:p>
            <a:pPr lvl="1" algn="just">
              <a:lnSpc>
                <a:spcPct val="150000"/>
              </a:lnSpc>
              <a:buFont typeface="Wingdings" panose="05000000000000000000" pitchFamily="2" charset="2"/>
              <a:buChar char="Ø"/>
            </a:pPr>
            <a:r>
              <a:rPr lang="en-US" sz="1600" dirty="0"/>
              <a:t>Create, edit and delete built-in variables.</a:t>
            </a:r>
          </a:p>
          <a:p>
            <a:pPr lvl="1" algn="just">
              <a:lnSpc>
                <a:spcPct val="150000"/>
              </a:lnSpc>
              <a:buFont typeface="Wingdings" panose="05000000000000000000" pitchFamily="2" charset="2"/>
              <a:buChar char="Ø"/>
            </a:pPr>
            <a:r>
              <a:rPr lang="en-US" sz="1600" dirty="0"/>
              <a:t>Reorganize the context variables.</a:t>
            </a:r>
          </a:p>
          <a:p>
            <a:pPr lvl="1" algn="just">
              <a:lnSpc>
                <a:spcPct val="150000"/>
              </a:lnSpc>
              <a:buFont typeface="Wingdings" panose="05000000000000000000" pitchFamily="2" charset="2"/>
              <a:buChar char="Ø"/>
            </a:pPr>
            <a:r>
              <a:rPr lang="en-US" sz="1600" dirty="0"/>
              <a:t>Add built-in context variables to the Repository.</a:t>
            </a:r>
          </a:p>
          <a:p>
            <a:pPr lvl="1" algn="just">
              <a:lnSpc>
                <a:spcPct val="150000"/>
              </a:lnSpc>
              <a:buFont typeface="Wingdings" panose="05000000000000000000" pitchFamily="2" charset="2"/>
              <a:buChar char="Ø"/>
            </a:pPr>
            <a:r>
              <a:rPr lang="en-US" sz="1600" dirty="0"/>
              <a:t>Import variables from a Repository context source for use in the current Job.</a:t>
            </a:r>
          </a:p>
          <a:p>
            <a:pPr lvl="1" algn="just">
              <a:lnSpc>
                <a:spcPct val="150000"/>
              </a:lnSpc>
              <a:buFont typeface="Wingdings" panose="05000000000000000000" pitchFamily="2" charset="2"/>
              <a:buChar char="Ø"/>
            </a:pPr>
            <a:r>
              <a:rPr lang="en-US" sz="1600" dirty="0"/>
              <a:t>Edit Repository-stored context variables and update the changes to the Repository.</a:t>
            </a:r>
          </a:p>
          <a:p>
            <a:pPr lvl="1" algn="just">
              <a:lnSpc>
                <a:spcPct val="150000"/>
              </a:lnSpc>
              <a:buFont typeface="Wingdings" panose="05000000000000000000" pitchFamily="2" charset="2"/>
              <a:buChar char="Ø"/>
            </a:pPr>
            <a:r>
              <a:rPr lang="en-US" sz="1600" dirty="0"/>
              <a:t>Remove imported Repository variables from the current Job.</a:t>
            </a:r>
          </a:p>
          <a:p>
            <a:pPr algn="just">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18629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a:t>
            </a:r>
            <a:r>
              <a:rPr lang="en-US" dirty="0" smtClean="0"/>
              <a:t>Contexts</a:t>
            </a:r>
            <a:endParaRPr lang="en-US" dirty="0"/>
          </a:p>
        </p:txBody>
      </p:sp>
      <p:sp>
        <p:nvSpPr>
          <p:cNvPr id="3" name="Content Placeholder 2"/>
          <p:cNvSpPr>
            <a:spLocks noGrp="1"/>
          </p:cNvSpPr>
          <p:nvPr>
            <p:ph idx="1"/>
          </p:nvPr>
        </p:nvSpPr>
        <p:spPr>
          <a:xfrm>
            <a:off x="156849" y="1469012"/>
            <a:ext cx="8845484" cy="4643751"/>
          </a:xfrm>
        </p:spPr>
        <p:txBody>
          <a:bodyPr/>
          <a:lstStyle/>
          <a:p>
            <a:pPr marL="342900" lvl="0" indent="-342900" algn="just">
              <a:lnSpc>
                <a:spcPct val="150000"/>
              </a:lnSpc>
              <a:buFont typeface="+mj-lt"/>
              <a:buAutoNum type="arabicPeriod"/>
            </a:pPr>
            <a:r>
              <a:rPr lang="en-US" sz="1800" dirty="0"/>
              <a:t>Open the Job in the design workspace</a:t>
            </a:r>
            <a:r>
              <a:rPr lang="en-US" sz="1800" dirty="0" smtClean="0"/>
              <a:t>.</a:t>
            </a:r>
            <a:endParaRPr lang="en-US" sz="1800" dirty="0"/>
          </a:p>
          <a:p>
            <a:pPr marL="342900" lvl="0" indent="-342900" algn="just">
              <a:lnSpc>
                <a:spcPct val="150000"/>
              </a:lnSpc>
              <a:buFont typeface="+mj-lt"/>
              <a:buAutoNum type="arabicPeriod"/>
            </a:pPr>
            <a:r>
              <a:rPr lang="en-US" sz="1800" dirty="0"/>
              <a:t>Select the Contexts tab view and click the [+] button at the upper right corner of the view</a:t>
            </a:r>
            <a:r>
              <a:rPr lang="en-US" sz="1800" dirty="0" smtClean="0"/>
              <a:t>.</a:t>
            </a:r>
            <a:endParaRPr lang="en-US" sz="1800" dirty="0"/>
          </a:p>
          <a:p>
            <a:pPr marL="342900" indent="-342900" algn="just">
              <a:lnSpc>
                <a:spcPct val="150000"/>
              </a:lnSpc>
              <a:buFont typeface="+mj-lt"/>
              <a:buAutoNum type="arabicPeriod"/>
            </a:pPr>
            <a:r>
              <a:rPr lang="en-US" sz="1800" dirty="0"/>
              <a:t>The [Configure Contexts] dialog box pops up. </a:t>
            </a:r>
            <a:endParaRPr lang="en-US" sz="1800" dirty="0" smtClean="0"/>
          </a:p>
          <a:p>
            <a:pPr marL="342900" indent="-342900" algn="just">
              <a:lnSpc>
                <a:spcPct val="150000"/>
              </a:lnSpc>
              <a:buFont typeface="+mj-lt"/>
              <a:buAutoNum type="arabicPeriod"/>
            </a:pPr>
            <a:r>
              <a:rPr lang="en-US" sz="1800" dirty="0" smtClean="0"/>
              <a:t>A </a:t>
            </a:r>
            <a:r>
              <a:rPr lang="en-US" sz="1800" dirty="0"/>
              <a:t>context named Default has been created </a:t>
            </a:r>
            <a:endParaRPr lang="en-US" sz="1800" dirty="0" smtClean="0"/>
          </a:p>
          <a:p>
            <a:pPr marL="0" indent="0" algn="just">
              <a:lnSpc>
                <a:spcPct val="150000"/>
              </a:lnSpc>
              <a:buNone/>
            </a:pPr>
            <a:r>
              <a:rPr lang="en-US" sz="1800" dirty="0" smtClean="0"/>
              <a:t>     and </a:t>
            </a:r>
            <a:r>
              <a:rPr lang="en-US" sz="1800" dirty="0"/>
              <a:t>set as the default one by the system.</a:t>
            </a:r>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stretch>
            <a:fillRect/>
          </a:stretch>
        </p:blipFill>
        <p:spPr>
          <a:xfrm>
            <a:off x="5382947" y="2509063"/>
            <a:ext cx="3323590" cy="3447415"/>
          </a:xfrm>
          <a:prstGeom prst="rect">
            <a:avLst/>
          </a:prstGeom>
        </p:spPr>
      </p:pic>
    </p:spTree>
    <p:extLst>
      <p:ext uri="{BB962C8B-B14F-4D97-AF65-F5344CB8AC3E}">
        <p14:creationId xmlns:p14="http://schemas.microsoft.com/office/powerpoint/2010/main" val="72822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a:t>
            </a:r>
            <a:r>
              <a:rPr lang="en-US" dirty="0" smtClean="0"/>
              <a:t>Contexts (Contd..)</a:t>
            </a:r>
            <a:endParaRPr lang="en-US" dirty="0"/>
          </a:p>
        </p:txBody>
      </p:sp>
      <p:sp>
        <p:nvSpPr>
          <p:cNvPr id="3" name="Content Placeholder 2"/>
          <p:cNvSpPr>
            <a:spLocks noGrp="1"/>
          </p:cNvSpPr>
          <p:nvPr>
            <p:ph idx="1"/>
          </p:nvPr>
        </p:nvSpPr>
        <p:spPr/>
        <p:txBody>
          <a:bodyPr/>
          <a:lstStyle/>
          <a:p>
            <a:pPr marL="342900" lvl="0" indent="-342900" algn="just">
              <a:lnSpc>
                <a:spcPct val="150000"/>
              </a:lnSpc>
              <a:buFont typeface="+mj-lt"/>
              <a:buAutoNum type="arabicPeriod" startAt="4"/>
            </a:pPr>
            <a:r>
              <a:rPr lang="en-US" sz="1800" dirty="0"/>
              <a:t>Select the context Default, click the Edit... button and enter Prod in the [Rename Context] dialog box that opens to rename the context Default to Prod</a:t>
            </a:r>
            <a:r>
              <a:rPr lang="en-US" sz="1800" dirty="0" smtClean="0"/>
              <a:t>.</a:t>
            </a:r>
          </a:p>
          <a:p>
            <a:pPr marL="342900" indent="-342900" algn="just">
              <a:lnSpc>
                <a:spcPct val="150000"/>
              </a:lnSpc>
              <a:buFont typeface="+mj-lt"/>
              <a:buAutoNum type="arabicPeriod" startAt="4"/>
            </a:pPr>
            <a:r>
              <a:rPr lang="en-US" sz="1800" dirty="0"/>
              <a:t>Then click OK to close the dialog box.</a:t>
            </a:r>
          </a:p>
          <a:p>
            <a:pPr marL="0" lvl="0" indent="0" algn="just">
              <a:lnSpc>
                <a:spcPct val="150000"/>
              </a:lnSpc>
              <a:buNone/>
            </a:pPr>
            <a:endParaRPr lang="en-US" sz="1800" dirty="0"/>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stretch>
            <a:fillRect/>
          </a:stretch>
        </p:blipFill>
        <p:spPr>
          <a:xfrm>
            <a:off x="676993" y="3193607"/>
            <a:ext cx="7887458" cy="2717796"/>
          </a:xfrm>
          <a:prstGeom prst="rect">
            <a:avLst/>
          </a:prstGeom>
        </p:spPr>
      </p:pic>
    </p:spTree>
    <p:extLst>
      <p:ext uri="{BB962C8B-B14F-4D97-AF65-F5344CB8AC3E}">
        <p14:creationId xmlns:p14="http://schemas.microsoft.com/office/powerpoint/2010/main" val="321797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Contexts (Contd..)</a:t>
            </a:r>
          </a:p>
        </p:txBody>
      </p:sp>
      <p:sp>
        <p:nvSpPr>
          <p:cNvPr id="3" name="Content Placeholder 2"/>
          <p:cNvSpPr>
            <a:spLocks noGrp="1"/>
          </p:cNvSpPr>
          <p:nvPr>
            <p:ph idx="1"/>
          </p:nvPr>
        </p:nvSpPr>
        <p:spPr>
          <a:xfrm>
            <a:off x="131091" y="1469012"/>
            <a:ext cx="8845484" cy="4643751"/>
          </a:xfrm>
        </p:spPr>
        <p:txBody>
          <a:bodyPr/>
          <a:lstStyle/>
          <a:p>
            <a:pPr marL="342900" lvl="0" indent="-342900" algn="just">
              <a:lnSpc>
                <a:spcPct val="150000"/>
              </a:lnSpc>
              <a:buFont typeface="+mj-lt"/>
              <a:buAutoNum type="arabicPeriod" startAt="6"/>
            </a:pPr>
            <a:r>
              <a:rPr lang="en-US" sz="1800" dirty="0"/>
              <a:t>Click the New... button and enter </a:t>
            </a:r>
            <a:r>
              <a:rPr lang="en-US" sz="1800" i="1" dirty="0"/>
              <a:t>Test</a:t>
            </a:r>
            <a:r>
              <a:rPr lang="en-US" sz="1800" dirty="0"/>
              <a:t> in the [New Context] dialog box. Then click OK to close the dialog box</a:t>
            </a:r>
            <a:r>
              <a:rPr lang="en-US" sz="1800" dirty="0" smtClean="0"/>
              <a:t>.</a:t>
            </a:r>
            <a:endParaRPr lang="en-US" sz="1800" dirty="0"/>
          </a:p>
          <a:p>
            <a:pPr marL="342900" lvl="0" indent="-342900" algn="just">
              <a:lnSpc>
                <a:spcPct val="150000"/>
              </a:lnSpc>
              <a:buFont typeface="+mj-lt"/>
              <a:buAutoNum type="arabicPeriod" startAt="6"/>
            </a:pPr>
            <a:r>
              <a:rPr lang="en-US" sz="1800" dirty="0"/>
              <a:t>Select the check box preceding the context you want to set as the default context. You can also set the default context by selecting the context name from the Default context environment list in the Contexts tab view. </a:t>
            </a:r>
          </a:p>
          <a:p>
            <a:pPr marL="342900" indent="-342900" algn="just">
              <a:lnSpc>
                <a:spcPct val="150000"/>
              </a:lnSpc>
              <a:buFont typeface="+mj-lt"/>
              <a:buAutoNum type="arabicPeriod" startAt="6"/>
            </a:pPr>
            <a:r>
              <a:rPr lang="en-US" sz="1800" dirty="0"/>
              <a:t>If needed, move a context up or down </a:t>
            </a:r>
            <a:endParaRPr lang="en-US" sz="1800" dirty="0" smtClean="0"/>
          </a:p>
          <a:p>
            <a:pPr marL="0" indent="0" algn="just">
              <a:lnSpc>
                <a:spcPct val="150000"/>
              </a:lnSpc>
              <a:buNone/>
            </a:pPr>
            <a:r>
              <a:rPr lang="en-US" sz="1800" dirty="0" smtClean="0"/>
              <a:t>     by </a:t>
            </a:r>
            <a:r>
              <a:rPr lang="en-US" sz="1800" dirty="0"/>
              <a:t>selecting it and clicking the Up or </a:t>
            </a:r>
            <a:endParaRPr lang="en-US" sz="1800" dirty="0" smtClean="0"/>
          </a:p>
          <a:p>
            <a:pPr marL="0" indent="0" algn="just">
              <a:lnSpc>
                <a:spcPct val="150000"/>
              </a:lnSpc>
              <a:buNone/>
            </a:pPr>
            <a:r>
              <a:rPr lang="en-US" sz="1800" dirty="0" smtClean="0"/>
              <a:t>     Down </a:t>
            </a:r>
            <a:r>
              <a:rPr lang="en-US" sz="1800" dirty="0"/>
              <a:t>button. In this example, set Test </a:t>
            </a:r>
            <a:endParaRPr lang="en-US" sz="1800" dirty="0" smtClean="0"/>
          </a:p>
          <a:p>
            <a:pPr marL="0" indent="0" algn="just">
              <a:lnSpc>
                <a:spcPct val="150000"/>
              </a:lnSpc>
              <a:buNone/>
            </a:pPr>
            <a:r>
              <a:rPr lang="en-US" sz="1800" dirty="0" smtClean="0"/>
              <a:t>     as </a:t>
            </a:r>
            <a:r>
              <a:rPr lang="en-US" sz="1800" dirty="0"/>
              <a:t>the default context and move it up.</a:t>
            </a:r>
          </a:p>
          <a:p>
            <a:pPr marL="0" indent="0" algn="just">
              <a:lnSpc>
                <a:spcPct val="150000"/>
              </a:lnSpc>
              <a:buNone/>
            </a:pPr>
            <a:endParaRPr lang="en-US" sz="1800" dirty="0"/>
          </a:p>
        </p:txBody>
      </p:sp>
      <p:pic>
        <p:nvPicPr>
          <p:cNvPr id="4" name="Content Placeholder 3"/>
          <p:cNvPicPr>
            <a:picLocks/>
          </p:cNvPicPr>
          <p:nvPr/>
        </p:nvPicPr>
        <p:blipFill>
          <a:blip r:embed="rId2"/>
          <a:stretch>
            <a:fillRect/>
          </a:stretch>
        </p:blipFill>
        <p:spPr>
          <a:xfrm>
            <a:off x="4714843" y="3677438"/>
            <a:ext cx="4145822" cy="2620332"/>
          </a:xfrm>
          <a:prstGeom prst="rect">
            <a:avLst/>
          </a:prstGeom>
        </p:spPr>
      </p:pic>
    </p:spTree>
    <p:extLst>
      <p:ext uri="{BB962C8B-B14F-4D97-AF65-F5344CB8AC3E}">
        <p14:creationId xmlns:p14="http://schemas.microsoft.com/office/powerpoint/2010/main" val="22923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Contexts (Contd..)</a:t>
            </a:r>
          </a:p>
        </p:txBody>
      </p:sp>
      <p:sp>
        <p:nvSpPr>
          <p:cNvPr id="3" name="Content Placeholder 2"/>
          <p:cNvSpPr>
            <a:spLocks noGrp="1"/>
          </p:cNvSpPr>
          <p:nvPr>
            <p:ph idx="1"/>
          </p:nvPr>
        </p:nvSpPr>
        <p:spPr>
          <a:xfrm>
            <a:off x="105332" y="1486593"/>
            <a:ext cx="8845484" cy="4643751"/>
          </a:xfrm>
        </p:spPr>
        <p:txBody>
          <a:bodyPr/>
          <a:lstStyle/>
          <a:p>
            <a:pPr marL="342900" lvl="0" indent="-342900" algn="just">
              <a:lnSpc>
                <a:spcPct val="150000"/>
              </a:lnSpc>
              <a:buFont typeface="+mj-lt"/>
              <a:buAutoNum type="arabicPeriod" startAt="9"/>
            </a:pPr>
            <a:r>
              <a:rPr lang="en-US" sz="1800" dirty="0"/>
              <a:t>Click OK to validate your context definition and close the [Configure Contexts] dialog box.</a:t>
            </a:r>
          </a:p>
          <a:p>
            <a:pPr marL="342900" indent="-342900" algn="just">
              <a:lnSpc>
                <a:spcPct val="150000"/>
              </a:lnSpc>
              <a:buFont typeface="+mj-lt"/>
              <a:buAutoNum type="arabicPeriod" startAt="9"/>
            </a:pPr>
            <a:r>
              <a:rPr lang="en-US" sz="1800" dirty="0"/>
              <a:t>The newly created contexts are shown in the context variables table of the Contexts tab view.</a:t>
            </a:r>
          </a:p>
          <a:p>
            <a:pPr marL="0" indent="0">
              <a:buNone/>
            </a:pPr>
            <a:endParaRPr lang="en-US" dirty="0"/>
          </a:p>
        </p:txBody>
      </p:sp>
      <p:pic>
        <p:nvPicPr>
          <p:cNvPr id="4" name="Picture 3"/>
          <p:cNvPicPr/>
          <p:nvPr/>
        </p:nvPicPr>
        <p:blipFill>
          <a:blip r:embed="rId2"/>
          <a:stretch>
            <a:fillRect/>
          </a:stretch>
        </p:blipFill>
        <p:spPr>
          <a:xfrm>
            <a:off x="711558" y="3461028"/>
            <a:ext cx="7994560" cy="2669316"/>
          </a:xfrm>
          <a:prstGeom prst="rect">
            <a:avLst/>
          </a:prstGeom>
        </p:spPr>
      </p:pic>
    </p:spTree>
    <p:extLst>
      <p:ext uri="{BB962C8B-B14F-4D97-AF65-F5344CB8AC3E}">
        <p14:creationId xmlns:p14="http://schemas.microsoft.com/office/powerpoint/2010/main" val="34576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Defining Variables</a:t>
            </a:r>
            <a:endParaRPr lang="en-US" dirty="0"/>
          </a:p>
        </p:txBody>
      </p:sp>
      <p:sp>
        <p:nvSpPr>
          <p:cNvPr id="3" name="Content Placeholder 2"/>
          <p:cNvSpPr>
            <a:spLocks noGrp="1"/>
          </p:cNvSpPr>
          <p:nvPr>
            <p:ph idx="1"/>
          </p:nvPr>
        </p:nvSpPr>
        <p:spPr>
          <a:xfrm>
            <a:off x="131091" y="1494770"/>
            <a:ext cx="8845484" cy="4643751"/>
          </a:xfrm>
        </p:spPr>
        <p:txBody>
          <a:bodyPr/>
          <a:lstStyle/>
          <a:p>
            <a:pPr marL="342900" lvl="0" indent="-342900" algn="just">
              <a:lnSpc>
                <a:spcPct val="150000"/>
              </a:lnSpc>
              <a:buFont typeface="+mj-lt"/>
              <a:buAutoNum type="arabicPeriod"/>
            </a:pPr>
            <a:r>
              <a:rPr lang="en-US" sz="1800" dirty="0"/>
              <a:t>Click the [+] button at the bottom of the Contexts tab view to add a parameter line in the table.</a:t>
            </a:r>
          </a:p>
          <a:p>
            <a:pPr marL="342900" indent="-342900" algn="just">
              <a:lnSpc>
                <a:spcPct val="150000"/>
              </a:lnSpc>
              <a:buFont typeface="+mj-lt"/>
              <a:buAutoNum type="arabicPeriod"/>
            </a:pPr>
            <a:endParaRPr lang="en-US" sz="1800" dirty="0"/>
          </a:p>
        </p:txBody>
      </p:sp>
      <p:pic>
        <p:nvPicPr>
          <p:cNvPr id="5" name="Picture 4"/>
          <p:cNvPicPr/>
          <p:nvPr/>
        </p:nvPicPr>
        <p:blipFill>
          <a:blip r:embed="rId2"/>
          <a:stretch>
            <a:fillRect/>
          </a:stretch>
        </p:blipFill>
        <p:spPr>
          <a:xfrm>
            <a:off x="775953" y="2474571"/>
            <a:ext cx="7904408" cy="2496674"/>
          </a:xfrm>
          <a:prstGeom prst="rect">
            <a:avLst/>
          </a:prstGeom>
        </p:spPr>
      </p:pic>
    </p:spTree>
    <p:extLst>
      <p:ext uri="{BB962C8B-B14F-4D97-AF65-F5344CB8AC3E}">
        <p14:creationId xmlns:p14="http://schemas.microsoft.com/office/powerpoint/2010/main" val="392534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a:t>
            </a:r>
            <a:r>
              <a:rPr lang="en-US" dirty="0" smtClean="0"/>
              <a:t>Variables (Contd..)</a:t>
            </a:r>
            <a:endParaRPr lang="en-US" dirty="0"/>
          </a:p>
        </p:txBody>
      </p:sp>
      <p:sp>
        <p:nvSpPr>
          <p:cNvPr id="3" name="Content Placeholder 2"/>
          <p:cNvSpPr>
            <a:spLocks noGrp="1"/>
          </p:cNvSpPr>
          <p:nvPr>
            <p:ph idx="1"/>
          </p:nvPr>
        </p:nvSpPr>
        <p:spPr>
          <a:xfrm>
            <a:off x="131090" y="1494770"/>
            <a:ext cx="8845484" cy="4643751"/>
          </a:xfrm>
        </p:spPr>
        <p:txBody>
          <a:bodyPr/>
          <a:lstStyle/>
          <a:p>
            <a:pPr marL="342900" lvl="0" indent="-342900" algn="just">
              <a:lnSpc>
                <a:spcPct val="150000"/>
              </a:lnSpc>
              <a:buFont typeface="+mj-lt"/>
              <a:buAutoNum type="arabicPeriod" startAt="2"/>
            </a:pPr>
            <a:r>
              <a:rPr lang="en-US" sz="1800" dirty="0"/>
              <a:t>Click in the Name field and enter the name of the variable you are creating, host in this example</a:t>
            </a:r>
            <a:r>
              <a:rPr lang="en-US" sz="1800" dirty="0" smtClean="0"/>
              <a:t>.</a:t>
            </a:r>
            <a:endParaRPr lang="en-US" sz="1800" dirty="0"/>
          </a:p>
          <a:p>
            <a:pPr marL="342900" lvl="0" indent="-342900" algn="just">
              <a:lnSpc>
                <a:spcPct val="150000"/>
              </a:lnSpc>
              <a:buFont typeface="+mj-lt"/>
              <a:buAutoNum type="arabicPeriod" startAt="2"/>
            </a:pPr>
            <a:r>
              <a:rPr lang="en-US" sz="1800" dirty="0"/>
              <a:t>From the Type list, select the type of the variable corresponding to the component field where it will used, String for the variable host in this example</a:t>
            </a:r>
            <a:r>
              <a:rPr lang="en-US" sz="1800" dirty="0" smtClean="0"/>
              <a:t>.</a:t>
            </a:r>
            <a:endParaRPr lang="en-US" sz="1800" dirty="0"/>
          </a:p>
          <a:p>
            <a:pPr marL="342900" indent="-342900" algn="just">
              <a:lnSpc>
                <a:spcPct val="150000"/>
              </a:lnSpc>
              <a:buFont typeface="+mj-lt"/>
              <a:buAutoNum type="arabicPeriod" startAt="2"/>
            </a:pPr>
            <a:r>
              <a:rPr lang="en-US" sz="1800" dirty="0"/>
              <a:t>For different variable types, the Value field appear slightly different when you click in it and functions differently:</a:t>
            </a:r>
          </a:p>
          <a:p>
            <a:pPr marL="342900" indent="-342900" algn="just">
              <a:lnSpc>
                <a:spcPct val="150000"/>
              </a:lnSpc>
              <a:buFont typeface="+mj-lt"/>
              <a:buAutoNum type="arabicPeriod" startAt="2"/>
            </a:pPr>
            <a:endParaRPr lang="en-US" sz="1800" dirty="0"/>
          </a:p>
        </p:txBody>
      </p:sp>
    </p:spTree>
    <p:extLst>
      <p:ext uri="{BB962C8B-B14F-4D97-AF65-F5344CB8AC3E}">
        <p14:creationId xmlns:p14="http://schemas.microsoft.com/office/powerpoint/2010/main" val="160655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Variables (Contd..)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7940751"/>
              </p:ext>
            </p:extLst>
          </p:nvPr>
        </p:nvGraphicFramePr>
        <p:xfrm>
          <a:off x="475725" y="1456732"/>
          <a:ext cx="7753875" cy="4763766"/>
        </p:xfrm>
        <a:graphic>
          <a:graphicData uri="http://schemas.openxmlformats.org/drawingml/2006/table">
            <a:tbl>
              <a:tblPr firstRow="1" firstCol="1" bandRow="1">
                <a:tableStyleId>{5C22544A-7EE6-4342-B048-85BDC9FD1C3A}</a:tableStyleId>
              </a:tblPr>
              <a:tblGrid>
                <a:gridCol w="2584625"/>
                <a:gridCol w="3288935"/>
                <a:gridCol w="1880315"/>
              </a:tblGrid>
              <a:tr h="323807">
                <a:tc>
                  <a:txBody>
                    <a:bodyPr/>
                    <a:lstStyle/>
                    <a:p>
                      <a:pPr marL="0" marR="0" algn="just">
                        <a:lnSpc>
                          <a:spcPct val="100000"/>
                        </a:lnSpc>
                        <a:spcBef>
                          <a:spcPts val="15"/>
                        </a:spcBef>
                        <a:spcAft>
                          <a:spcPts val="0"/>
                        </a:spcAft>
                      </a:pPr>
                      <a:r>
                        <a:rPr lang="en-US" sz="1200" dirty="0">
                          <a:effectLst/>
                          <a:latin typeface="+mn-lt"/>
                        </a:rPr>
                        <a:t>Type</a:t>
                      </a:r>
                      <a:endParaRPr lang="en-US" sz="1200" dirty="0">
                        <a:effectLst/>
                        <a:latin typeface="+mn-lt"/>
                        <a:ea typeface="Calibri"/>
                        <a:cs typeface="Times New Roman"/>
                      </a:endParaRPr>
                    </a:p>
                  </a:txBody>
                  <a:tcPr marL="92832" marR="139247" marT="64982" marB="64982"/>
                </a:tc>
                <a:tc>
                  <a:txBody>
                    <a:bodyPr/>
                    <a:lstStyle/>
                    <a:p>
                      <a:pPr marL="0" marR="0" algn="just">
                        <a:lnSpc>
                          <a:spcPct val="100000"/>
                        </a:lnSpc>
                        <a:spcBef>
                          <a:spcPts val="15"/>
                        </a:spcBef>
                        <a:spcAft>
                          <a:spcPts val="0"/>
                        </a:spcAft>
                      </a:pPr>
                      <a:r>
                        <a:rPr lang="en-US" sz="1200" dirty="0">
                          <a:effectLst/>
                          <a:latin typeface="+mn-lt"/>
                        </a:rPr>
                        <a:t>Value field</a:t>
                      </a:r>
                      <a:endParaRPr lang="en-US" sz="1200" dirty="0">
                        <a:effectLst/>
                        <a:latin typeface="+mn-lt"/>
                        <a:ea typeface="Calibri"/>
                        <a:cs typeface="Times New Roman"/>
                      </a:endParaRPr>
                    </a:p>
                  </a:txBody>
                  <a:tcPr marL="92832" marR="139247" marT="64982" marB="64982"/>
                </a:tc>
                <a:tc>
                  <a:txBody>
                    <a:bodyPr/>
                    <a:lstStyle/>
                    <a:p>
                      <a:pPr marL="0" marR="0" algn="just">
                        <a:lnSpc>
                          <a:spcPct val="100000"/>
                        </a:lnSpc>
                        <a:spcBef>
                          <a:spcPts val="15"/>
                        </a:spcBef>
                        <a:spcAft>
                          <a:spcPts val="0"/>
                        </a:spcAft>
                      </a:pPr>
                      <a:r>
                        <a:rPr lang="en-US" sz="1200" dirty="0">
                          <a:effectLst/>
                          <a:latin typeface="+mn-lt"/>
                        </a:rPr>
                        <a:t>Default value</a:t>
                      </a:r>
                      <a:endParaRPr lang="en-US" sz="1200" dirty="0">
                        <a:effectLst/>
                        <a:latin typeface="+mn-lt"/>
                        <a:ea typeface="Calibri"/>
                        <a:cs typeface="Times New Roman"/>
                      </a:endParaRPr>
                    </a:p>
                  </a:txBody>
                  <a:tcPr marL="92832" marR="139247" marT="64982" marB="64982"/>
                </a:tc>
              </a:tr>
              <a:tr h="323807">
                <a:tc>
                  <a:txBody>
                    <a:bodyPr/>
                    <a:lstStyle/>
                    <a:p>
                      <a:pPr marL="0" marR="0" algn="just">
                        <a:lnSpc>
                          <a:spcPct val="100000"/>
                        </a:lnSpc>
                        <a:spcBef>
                          <a:spcPts val="0"/>
                        </a:spcBef>
                        <a:spcAft>
                          <a:spcPts val="0"/>
                        </a:spcAft>
                      </a:pPr>
                      <a:r>
                        <a:rPr lang="en-US" sz="1200" dirty="0">
                          <a:effectLst/>
                          <a:latin typeface="+mn-lt"/>
                        </a:rPr>
                        <a:t>String (default type)</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null</a:t>
                      </a:r>
                      <a:endParaRPr lang="en-US" sz="1200" dirty="0">
                        <a:effectLst/>
                        <a:latin typeface="+mn-lt"/>
                        <a:ea typeface="Calibri"/>
                        <a:cs typeface="Times New Roman"/>
                      </a:endParaRPr>
                    </a:p>
                  </a:txBody>
                  <a:tcPr marL="92832" marR="92832" marT="64982" marB="64982"/>
                </a:tc>
              </a:tr>
              <a:tr h="514281">
                <a:tc>
                  <a:txBody>
                    <a:bodyPr/>
                    <a:lstStyle/>
                    <a:p>
                      <a:pPr marL="0" marR="0" algn="just">
                        <a:lnSpc>
                          <a:spcPct val="100000"/>
                        </a:lnSpc>
                        <a:spcBef>
                          <a:spcPts val="0"/>
                        </a:spcBef>
                        <a:spcAft>
                          <a:spcPts val="0"/>
                        </a:spcAft>
                      </a:pPr>
                      <a:r>
                        <a:rPr lang="en-US" sz="1200" dirty="0">
                          <a:effectLst/>
                          <a:latin typeface="+mn-lt"/>
                        </a:rPr>
                        <a:t>Password</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 text entered appears encrypted.</a:t>
                      </a:r>
                      <a:endParaRPr lang="en-US" sz="1200" dirty="0">
                        <a:effectLst/>
                        <a:latin typeface="+mn-lt"/>
                        <a:ea typeface="Calibri"/>
                        <a:cs typeface="Times New Roman"/>
                      </a:endParaRPr>
                    </a:p>
                  </a:txBody>
                  <a:tcPr marL="92832" marR="92832" marT="64982" marB="64982"/>
                </a:tc>
                <a:tc>
                  <a:txBody>
                    <a:bodyPr/>
                    <a:lstStyle/>
                    <a:p>
                      <a:pPr algn="just">
                        <a:lnSpc>
                          <a:spcPct val="100000"/>
                        </a:lnSpc>
                      </a:pPr>
                      <a:endParaRPr lang="en-US" sz="1200" dirty="0">
                        <a:effectLst/>
                        <a:latin typeface="+mn-lt"/>
                      </a:endParaRPr>
                    </a:p>
                  </a:txBody>
                  <a:tcPr marL="92832" marR="92832" marT="64982" marB="64982"/>
                </a:tc>
              </a:tr>
              <a:tr h="704755">
                <a:tc>
                  <a:txBody>
                    <a:bodyPr/>
                    <a:lstStyle/>
                    <a:p>
                      <a:pPr marL="0" marR="0" algn="just">
                        <a:lnSpc>
                          <a:spcPct val="100000"/>
                        </a:lnSpc>
                        <a:spcBef>
                          <a:spcPts val="0"/>
                        </a:spcBef>
                        <a:spcAft>
                          <a:spcPts val="0"/>
                        </a:spcAft>
                      </a:pPr>
                      <a:r>
                        <a:rPr lang="en-US" sz="1200" dirty="0">
                          <a:effectLst/>
                          <a:latin typeface="+mn-lt"/>
                        </a:rPr>
                        <a:t>List of Value</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 with a button to open the [Configure Values] dialog box for list creation and configuration.</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(Empty)</a:t>
                      </a:r>
                      <a:endParaRPr lang="en-US" sz="1200" dirty="0">
                        <a:effectLst/>
                        <a:latin typeface="+mn-lt"/>
                        <a:ea typeface="Calibri"/>
                        <a:cs typeface="Times New Roman"/>
                      </a:endParaRPr>
                    </a:p>
                  </a:txBody>
                  <a:tcPr marL="92832" marR="92832" marT="64982" marB="64982"/>
                </a:tc>
              </a:tr>
              <a:tr h="514281">
                <a:tc>
                  <a:txBody>
                    <a:bodyPr/>
                    <a:lstStyle/>
                    <a:p>
                      <a:pPr marL="0" marR="0" algn="just">
                        <a:lnSpc>
                          <a:spcPct val="100000"/>
                        </a:lnSpc>
                        <a:spcBef>
                          <a:spcPts val="0"/>
                        </a:spcBef>
                        <a:spcAft>
                          <a:spcPts val="0"/>
                        </a:spcAft>
                      </a:pPr>
                      <a:r>
                        <a:rPr lang="en-US" sz="1200" dirty="0">
                          <a:effectLst/>
                          <a:latin typeface="+mn-lt"/>
                        </a:rPr>
                        <a:t>File</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 with a button to open the [Open] dialog box for file selection.</a:t>
                      </a:r>
                      <a:endParaRPr lang="en-US" sz="1200" dirty="0">
                        <a:effectLst/>
                        <a:latin typeface="+mn-lt"/>
                        <a:ea typeface="Calibri"/>
                        <a:cs typeface="Times New Roman"/>
                      </a:endParaRPr>
                    </a:p>
                  </a:txBody>
                  <a:tcPr marL="92832" marR="92832" marT="64982" marB="64982"/>
                </a:tc>
                <a:tc>
                  <a:txBody>
                    <a:bodyPr/>
                    <a:lstStyle/>
                    <a:p>
                      <a:pPr algn="just">
                        <a:lnSpc>
                          <a:spcPct val="100000"/>
                        </a:lnSpc>
                      </a:pPr>
                      <a:endParaRPr lang="en-US" sz="1200" dirty="0">
                        <a:effectLst/>
                        <a:latin typeface="+mn-lt"/>
                      </a:endParaRPr>
                    </a:p>
                  </a:txBody>
                  <a:tcPr marL="92832" marR="92832" marT="64982" marB="64982"/>
                </a:tc>
              </a:tr>
              <a:tr h="704755">
                <a:tc>
                  <a:txBody>
                    <a:bodyPr/>
                    <a:lstStyle/>
                    <a:p>
                      <a:pPr marL="0" marR="0" algn="just">
                        <a:lnSpc>
                          <a:spcPct val="100000"/>
                        </a:lnSpc>
                        <a:spcBef>
                          <a:spcPts val="0"/>
                        </a:spcBef>
                        <a:spcAft>
                          <a:spcPts val="0"/>
                        </a:spcAft>
                      </a:pPr>
                      <a:r>
                        <a:rPr lang="en-US" sz="1200" dirty="0">
                          <a:effectLst/>
                          <a:latin typeface="+mn-lt"/>
                        </a:rPr>
                        <a:t>Directory</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 with a button to open the [Browse for Folder] dialog box for folder selection.</a:t>
                      </a:r>
                      <a:endParaRPr lang="en-US" sz="1200" dirty="0">
                        <a:effectLst/>
                        <a:latin typeface="+mn-lt"/>
                        <a:ea typeface="Calibri"/>
                        <a:cs typeface="Times New Roman"/>
                      </a:endParaRPr>
                    </a:p>
                  </a:txBody>
                  <a:tcPr marL="92832" marR="92832" marT="64982" marB="64982"/>
                </a:tc>
                <a:tc>
                  <a:txBody>
                    <a:bodyPr/>
                    <a:lstStyle/>
                    <a:p>
                      <a:pPr algn="just">
                        <a:lnSpc>
                          <a:spcPct val="100000"/>
                        </a:lnSpc>
                      </a:pPr>
                      <a:endParaRPr lang="en-US" sz="1200" dirty="0">
                        <a:effectLst/>
                        <a:latin typeface="+mn-lt"/>
                      </a:endParaRPr>
                    </a:p>
                  </a:txBody>
                  <a:tcPr marL="92832" marR="92832" marT="64982" marB="64982"/>
                </a:tc>
              </a:tr>
              <a:tr h="514281">
                <a:tc>
                  <a:txBody>
                    <a:bodyPr/>
                    <a:lstStyle/>
                    <a:p>
                      <a:pPr marL="0" marR="0" algn="just">
                        <a:lnSpc>
                          <a:spcPct val="100000"/>
                        </a:lnSpc>
                        <a:spcBef>
                          <a:spcPts val="0"/>
                        </a:spcBef>
                        <a:spcAft>
                          <a:spcPts val="0"/>
                        </a:spcAft>
                      </a:pPr>
                      <a:r>
                        <a:rPr lang="en-US" sz="1200" dirty="0">
                          <a:effectLst/>
                          <a:latin typeface="+mn-lt"/>
                        </a:rPr>
                        <a:t>Date</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 with a button to open the [Select Date &amp; Time] dialog box.</a:t>
                      </a:r>
                      <a:endParaRPr lang="en-US" sz="1200" dirty="0">
                        <a:effectLst/>
                        <a:latin typeface="+mn-lt"/>
                        <a:ea typeface="Calibri"/>
                        <a:cs typeface="Times New Roman"/>
                      </a:endParaRPr>
                    </a:p>
                  </a:txBody>
                  <a:tcPr marL="92832" marR="92832" marT="64982" marB="64982"/>
                </a:tc>
                <a:tc>
                  <a:txBody>
                    <a:bodyPr/>
                    <a:lstStyle/>
                    <a:p>
                      <a:pPr algn="just">
                        <a:lnSpc>
                          <a:spcPct val="100000"/>
                        </a:lnSpc>
                      </a:pPr>
                      <a:endParaRPr lang="en-US" sz="1200" dirty="0">
                        <a:effectLst/>
                        <a:latin typeface="+mn-lt"/>
                      </a:endParaRPr>
                    </a:p>
                  </a:txBody>
                  <a:tcPr marL="92832" marR="92832" marT="64982" marB="64982"/>
                </a:tc>
              </a:tr>
              <a:tr h="514281">
                <a:tc>
                  <a:txBody>
                    <a:bodyPr/>
                    <a:lstStyle/>
                    <a:p>
                      <a:pPr marL="0" marR="0" algn="just">
                        <a:lnSpc>
                          <a:spcPct val="100000"/>
                        </a:lnSpc>
                        <a:spcBef>
                          <a:spcPts val="0"/>
                        </a:spcBef>
                        <a:spcAft>
                          <a:spcPts val="0"/>
                        </a:spcAft>
                      </a:pPr>
                      <a:r>
                        <a:rPr lang="en-US" sz="1200" dirty="0">
                          <a:effectLst/>
                          <a:latin typeface="+mn-lt"/>
                        </a:rPr>
                        <a:t>Character, Double, Integer, Long, Short,Object, BigDecimal</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Editable text field</a:t>
                      </a:r>
                      <a:endParaRPr lang="en-US" sz="1200" dirty="0">
                        <a:effectLst/>
                        <a:latin typeface="+mn-lt"/>
                        <a:ea typeface="Calibri"/>
                        <a:cs typeface="Times New Roman"/>
                      </a:endParaRPr>
                    </a:p>
                  </a:txBody>
                  <a:tcPr marL="92832" marR="92832" marT="64982" marB="64982"/>
                </a:tc>
                <a:tc>
                  <a:txBody>
                    <a:bodyPr/>
                    <a:lstStyle/>
                    <a:p>
                      <a:pPr algn="just">
                        <a:lnSpc>
                          <a:spcPct val="100000"/>
                        </a:lnSpc>
                      </a:pPr>
                      <a:endParaRPr lang="en-US" sz="1200" dirty="0">
                        <a:effectLst/>
                        <a:latin typeface="+mn-lt"/>
                      </a:endParaRPr>
                    </a:p>
                  </a:txBody>
                  <a:tcPr marL="92832" marR="92832" marT="64982" marB="64982"/>
                </a:tc>
              </a:tr>
              <a:tr h="649518">
                <a:tc>
                  <a:txBody>
                    <a:bodyPr/>
                    <a:lstStyle/>
                    <a:p>
                      <a:pPr marL="0" marR="0" algn="just">
                        <a:lnSpc>
                          <a:spcPct val="100000"/>
                        </a:lnSpc>
                        <a:spcBef>
                          <a:spcPts val="0"/>
                        </a:spcBef>
                        <a:spcAft>
                          <a:spcPts val="0"/>
                        </a:spcAft>
                      </a:pPr>
                      <a:r>
                        <a:rPr lang="en-US" sz="1200" dirty="0">
                          <a:effectLst/>
                          <a:latin typeface="+mn-lt"/>
                        </a:rPr>
                        <a:t>Boolean</a:t>
                      </a:r>
                      <a:endParaRPr lang="en-US" sz="1200" dirty="0">
                        <a:effectLst/>
                        <a:latin typeface="+mn-lt"/>
                        <a:ea typeface="Calibri"/>
                        <a:cs typeface="Times New Roman"/>
                      </a:endParaRPr>
                    </a:p>
                  </a:txBody>
                  <a:tcPr marL="92832" marR="92832" marT="64982" marB="64982"/>
                </a:tc>
                <a:tc>
                  <a:txBody>
                    <a:bodyPr/>
                    <a:lstStyle/>
                    <a:p>
                      <a:pPr marL="0" marR="0" algn="just">
                        <a:lnSpc>
                          <a:spcPct val="100000"/>
                        </a:lnSpc>
                        <a:spcBef>
                          <a:spcPts val="0"/>
                        </a:spcBef>
                        <a:spcAft>
                          <a:spcPts val="0"/>
                        </a:spcAft>
                      </a:pPr>
                      <a:r>
                        <a:rPr lang="en-US" sz="1200" dirty="0">
                          <a:effectLst/>
                          <a:latin typeface="+mn-lt"/>
                        </a:rPr>
                        <a:t>Drop-down list box with two options: true and false</a:t>
                      </a:r>
                      <a:endParaRPr lang="en-US" sz="1200" dirty="0">
                        <a:effectLst/>
                        <a:latin typeface="+mn-lt"/>
                        <a:ea typeface="Calibri"/>
                        <a:cs typeface="Times New Roman"/>
                      </a:endParaRPr>
                    </a:p>
                  </a:txBody>
                  <a:tcPr marL="92832" marR="92832" marT="64982" marB="64982"/>
                </a:tc>
                <a:tc>
                  <a:txBody>
                    <a:bodyPr/>
                    <a:lstStyle/>
                    <a:p>
                      <a:pPr algn="just">
                        <a:lnSpc>
                          <a:spcPct val="100000"/>
                        </a:lnSpc>
                      </a:pPr>
                      <a:endParaRPr lang="en-US" sz="1200" dirty="0">
                        <a:effectLst/>
                        <a:latin typeface="+mn-lt"/>
                      </a:endParaRPr>
                    </a:p>
                  </a:txBody>
                  <a:tcPr marL="9283" marR="9283" marT="9283" marB="9283" anchor="ctr"/>
                </a:tc>
              </a:tr>
            </a:tbl>
          </a:graphicData>
        </a:graphic>
      </p:graphicFrame>
    </p:spTree>
    <p:extLst>
      <p:ext uri="{BB962C8B-B14F-4D97-AF65-F5344CB8AC3E}">
        <p14:creationId xmlns:p14="http://schemas.microsoft.com/office/powerpoint/2010/main" val="8325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7423" name="think-cell Slide" r:id="rId6" imgW="360" imgH="360" progId="">
                  <p:embed/>
                </p:oleObj>
              </mc:Choice>
              <mc:Fallback>
                <p:oleObj name="think-cell Slide" r:id="rId6" imgW="360" imgH="360" progId="">
                  <p:embed/>
                  <p:pic>
                    <p:nvPicPr>
                      <p:cNvPr id="0" name="Picture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pPr>
              <a:lnSpc>
                <a:spcPct val="150000"/>
              </a:lnSpc>
            </a:pPr>
            <a:r>
              <a:rPr lang="en-US" dirty="0" smtClean="0"/>
              <a:t>Talend - Introduction</a:t>
            </a:r>
            <a:endParaRPr lang="en-US" dirty="0"/>
          </a:p>
        </p:txBody>
      </p:sp>
      <p:sp>
        <p:nvSpPr>
          <p:cNvPr id="3" name="Espace réservé du contenu 2"/>
          <p:cNvSpPr>
            <a:spLocks noGrp="1"/>
          </p:cNvSpPr>
          <p:nvPr>
            <p:ph idx="1"/>
            <p:custDataLst>
              <p:tags r:id="rId4"/>
            </p:custDataLst>
          </p:nvPr>
        </p:nvSpPr>
        <p:spPr>
          <a:xfrm>
            <a:off x="156848" y="1481890"/>
            <a:ext cx="8845484" cy="4643751"/>
          </a:xfrm>
        </p:spPr>
        <p:txBody>
          <a:bodyPr/>
          <a:lstStyle/>
          <a:p>
            <a:pPr algn="just">
              <a:lnSpc>
                <a:spcPct val="150000"/>
              </a:lnSpc>
              <a:buFont typeface="Wingdings" panose="05000000000000000000" pitchFamily="2" charset="2"/>
              <a:buChar char="Ø"/>
            </a:pPr>
            <a:r>
              <a:rPr lang="en-US" sz="1800" dirty="0" smtClean="0"/>
              <a:t> Talend </a:t>
            </a:r>
            <a:r>
              <a:rPr lang="en-US" sz="1800" dirty="0"/>
              <a:t>is the leading open source integration software provider to data-driven enterprises. </a:t>
            </a:r>
            <a:endParaRPr lang="en-US" sz="1800" dirty="0" smtClean="0"/>
          </a:p>
          <a:p>
            <a:pPr algn="just">
              <a:lnSpc>
                <a:spcPct val="150000"/>
              </a:lnSpc>
              <a:buFont typeface="Wingdings" panose="05000000000000000000" pitchFamily="2" charset="2"/>
              <a:buChar char="Ø"/>
            </a:pPr>
            <a:r>
              <a:rPr lang="en-US" sz="1800" dirty="0" smtClean="0"/>
              <a:t> It’s modern </a:t>
            </a:r>
            <a:r>
              <a:rPr lang="en-US" sz="1800" dirty="0"/>
              <a:t>data platform and open source approach simplifies </a:t>
            </a:r>
            <a:endParaRPr lang="en-US" sz="1800" dirty="0" smtClean="0"/>
          </a:p>
          <a:p>
            <a:pPr lvl="1" algn="just">
              <a:lnSpc>
                <a:spcPct val="150000"/>
              </a:lnSpc>
              <a:buFont typeface="Wingdings" panose="05000000000000000000" pitchFamily="2" charset="2"/>
              <a:buChar char="ü"/>
            </a:pPr>
            <a:r>
              <a:rPr lang="en-US" dirty="0" smtClean="0"/>
              <a:t>the </a:t>
            </a:r>
            <a:r>
              <a:rPr lang="en-US" dirty="0"/>
              <a:t>development </a:t>
            </a:r>
            <a:r>
              <a:rPr lang="en-US" dirty="0" smtClean="0"/>
              <a:t>process </a:t>
            </a:r>
          </a:p>
          <a:p>
            <a:pPr lvl="1" algn="just">
              <a:lnSpc>
                <a:spcPct val="150000"/>
              </a:lnSpc>
              <a:buFont typeface="Wingdings" panose="05000000000000000000" pitchFamily="2" charset="2"/>
              <a:buChar char="ü"/>
            </a:pPr>
            <a:r>
              <a:rPr lang="en-US" dirty="0" smtClean="0"/>
              <a:t>reduces </a:t>
            </a:r>
            <a:r>
              <a:rPr lang="en-US" dirty="0"/>
              <a:t>the learning </a:t>
            </a:r>
            <a:r>
              <a:rPr lang="en-US" dirty="0" smtClean="0"/>
              <a:t>curve</a:t>
            </a:r>
          </a:p>
          <a:p>
            <a:pPr lvl="1" algn="just">
              <a:lnSpc>
                <a:spcPct val="150000"/>
              </a:lnSpc>
              <a:buFont typeface="Wingdings" panose="05000000000000000000" pitchFamily="2" charset="2"/>
              <a:buChar char="ü"/>
            </a:pPr>
            <a:r>
              <a:rPr lang="en-US" dirty="0" smtClean="0"/>
              <a:t>decreases </a:t>
            </a:r>
            <a:r>
              <a:rPr lang="en-US" dirty="0"/>
              <a:t>total cost of ownership </a:t>
            </a:r>
            <a:endParaRPr lang="en-US" dirty="0" smtClean="0"/>
          </a:p>
          <a:p>
            <a:pPr lvl="1" algn="just">
              <a:lnSpc>
                <a:spcPct val="150000"/>
              </a:lnSpc>
              <a:buFont typeface="Wingdings" panose="05000000000000000000" pitchFamily="2" charset="2"/>
              <a:buChar char="ü"/>
            </a:pPr>
            <a:r>
              <a:rPr lang="en-US" dirty="0"/>
              <a:t>t</a:t>
            </a:r>
            <a:r>
              <a:rPr lang="en-US" dirty="0" smtClean="0"/>
              <a:t>o connect </a:t>
            </a:r>
            <a:r>
              <a:rPr lang="en-US" dirty="0"/>
              <a:t>more data </a:t>
            </a:r>
            <a:endParaRPr lang="en-US" dirty="0" smtClean="0"/>
          </a:p>
          <a:p>
            <a:pPr algn="just">
              <a:lnSpc>
                <a:spcPct val="150000"/>
              </a:lnSpc>
              <a:buFont typeface="Wingdings" panose="05000000000000000000" pitchFamily="2" charset="2"/>
              <a:buChar char="Ø"/>
            </a:pPr>
            <a:r>
              <a:rPr lang="en-US" sz="1800" dirty="0" smtClean="0"/>
              <a:t> Talend </a:t>
            </a:r>
            <a:r>
              <a:rPr lang="en-US" sz="1800" dirty="0"/>
              <a:t>connects at big data scale, 5x faster and at 1/5th the cost</a:t>
            </a:r>
            <a:r>
              <a:rPr lang="en-US" sz="1800" dirty="0" smtClean="0"/>
              <a:t>.</a:t>
            </a:r>
          </a:p>
          <a:p>
            <a:pPr algn="just">
              <a:lnSpc>
                <a:spcPct val="150000"/>
              </a:lnSpc>
              <a:buFont typeface="Wingdings" panose="05000000000000000000" pitchFamily="2" charset="2"/>
              <a:buChar char="Ø"/>
            </a:pPr>
            <a:endParaRPr 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Variables (Contd..)</a:t>
            </a:r>
          </a:p>
        </p:txBody>
      </p:sp>
      <p:sp>
        <p:nvSpPr>
          <p:cNvPr id="3" name="Content Placeholder 2"/>
          <p:cNvSpPr>
            <a:spLocks noGrp="1"/>
          </p:cNvSpPr>
          <p:nvPr>
            <p:ph idx="1"/>
          </p:nvPr>
        </p:nvSpPr>
        <p:spPr>
          <a:xfrm>
            <a:off x="131091" y="1469013"/>
            <a:ext cx="8845484" cy="4643751"/>
          </a:xfrm>
        </p:spPr>
        <p:txBody>
          <a:bodyPr/>
          <a:lstStyle/>
          <a:p>
            <a:pPr marL="342900" lvl="0" indent="-342900" algn="just">
              <a:lnSpc>
                <a:spcPct val="150000"/>
              </a:lnSpc>
              <a:buFont typeface="+mj-lt"/>
              <a:buAutoNum type="arabicPeriod" startAt="4"/>
            </a:pPr>
            <a:r>
              <a:rPr lang="en-US" sz="1800" dirty="0"/>
              <a:t>Click in Value field and enter the variable value under each context.</a:t>
            </a:r>
          </a:p>
          <a:p>
            <a:pPr marL="342900" lvl="0" indent="-342900" algn="just">
              <a:lnSpc>
                <a:spcPct val="150000"/>
              </a:lnSpc>
              <a:buFont typeface="+mj-lt"/>
              <a:buAutoNum type="arabicPeriod" startAt="4"/>
            </a:pPr>
            <a:r>
              <a:rPr lang="en-US" sz="1800" dirty="0"/>
              <a:t>If needed, select the check box next the variable of interest and enter the prompt message in the corresponding Prompt field. This allows you to see a prompt for the variable value and to edit it at the execution time.</a:t>
            </a:r>
          </a:p>
          <a:p>
            <a:pPr marL="342900" indent="-342900" algn="just">
              <a:lnSpc>
                <a:spcPct val="150000"/>
              </a:lnSpc>
              <a:buFont typeface="+mj-lt"/>
              <a:buAutoNum type="arabicPeriod" startAt="4"/>
            </a:pPr>
            <a:r>
              <a:rPr lang="en-US" sz="1800" dirty="0"/>
              <a:t>You can show/hide a Prompt column of the table by clicking the black right/left pointing triangle next to the relevant context name.</a:t>
            </a:r>
          </a:p>
          <a:p>
            <a:pPr marL="342900" indent="-342900" algn="just">
              <a:lnSpc>
                <a:spcPct val="150000"/>
              </a:lnSpc>
              <a:buFont typeface="+mj-lt"/>
              <a:buAutoNum type="arabicPeriod" startAt="4"/>
            </a:pPr>
            <a:endParaRPr lang="en-US" sz="1800" dirty="0"/>
          </a:p>
        </p:txBody>
      </p:sp>
    </p:spTree>
    <p:extLst>
      <p:ext uri="{BB962C8B-B14F-4D97-AF65-F5344CB8AC3E}">
        <p14:creationId xmlns:p14="http://schemas.microsoft.com/office/powerpoint/2010/main" val="16019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Defining Variables (Contd..)</a:t>
            </a:r>
          </a:p>
        </p:txBody>
      </p:sp>
      <p:sp>
        <p:nvSpPr>
          <p:cNvPr id="3" name="Content Placeholder 2"/>
          <p:cNvSpPr>
            <a:spLocks noGrp="1"/>
          </p:cNvSpPr>
          <p:nvPr>
            <p:ph idx="1"/>
          </p:nvPr>
        </p:nvSpPr>
        <p:spPr/>
        <p:txBody>
          <a:bodyPr/>
          <a:lstStyle/>
          <a:p>
            <a:pPr marL="342900" lvl="0" indent="-342900" algn="just">
              <a:lnSpc>
                <a:spcPct val="150000"/>
              </a:lnSpc>
              <a:buFont typeface="+mj-lt"/>
              <a:buAutoNum type="arabicPeriod" startAt="7"/>
            </a:pPr>
            <a:r>
              <a:rPr lang="en-US" sz="1800" dirty="0"/>
              <a:t>Repeat the steps above to define all the variables in this example.</a:t>
            </a:r>
          </a:p>
          <a:p>
            <a:pPr lvl="2" algn="just">
              <a:lnSpc>
                <a:spcPct val="150000"/>
              </a:lnSpc>
              <a:buFont typeface="Wingdings" panose="05000000000000000000" pitchFamily="2" charset="2"/>
              <a:buChar char="Ø"/>
            </a:pPr>
            <a:r>
              <a:rPr lang="en-US" sz="1200" dirty="0"/>
              <a:t>port, type String,</a:t>
            </a:r>
          </a:p>
          <a:p>
            <a:pPr lvl="2" algn="just">
              <a:lnSpc>
                <a:spcPct val="150000"/>
              </a:lnSpc>
              <a:buFont typeface="Wingdings" panose="05000000000000000000" pitchFamily="2" charset="2"/>
              <a:buChar char="Ø"/>
            </a:pPr>
            <a:r>
              <a:rPr lang="en-US" sz="1200" dirty="0"/>
              <a:t>database, type String,</a:t>
            </a:r>
          </a:p>
          <a:p>
            <a:pPr lvl="2" algn="just">
              <a:lnSpc>
                <a:spcPct val="150000"/>
              </a:lnSpc>
              <a:buFont typeface="Wingdings" panose="05000000000000000000" pitchFamily="2" charset="2"/>
              <a:buChar char="Ø"/>
            </a:pPr>
            <a:r>
              <a:rPr lang="en-US" sz="1200" dirty="0"/>
              <a:t>username, type String,</a:t>
            </a:r>
          </a:p>
          <a:p>
            <a:pPr lvl="2" algn="just">
              <a:lnSpc>
                <a:spcPct val="150000"/>
              </a:lnSpc>
              <a:buFont typeface="Wingdings" panose="05000000000000000000" pitchFamily="2" charset="2"/>
              <a:buChar char="Ø"/>
            </a:pPr>
            <a:r>
              <a:rPr lang="en-US" sz="1200" dirty="0"/>
              <a:t>password, type Password,</a:t>
            </a:r>
          </a:p>
          <a:p>
            <a:pPr lvl="2" algn="just">
              <a:lnSpc>
                <a:spcPct val="150000"/>
              </a:lnSpc>
              <a:buFont typeface="Wingdings" panose="05000000000000000000" pitchFamily="2" charset="2"/>
              <a:buChar char="Ø"/>
            </a:pPr>
            <a:r>
              <a:rPr lang="en-US" sz="1200" dirty="0"/>
              <a:t>table name, type String.</a:t>
            </a:r>
          </a:p>
          <a:p>
            <a:pPr marL="342900" indent="-342900" algn="just">
              <a:lnSpc>
                <a:spcPct val="150000"/>
              </a:lnSpc>
              <a:buFont typeface="+mj-lt"/>
              <a:buAutoNum type="arabicPeriod" startAt="7"/>
            </a:pPr>
            <a:r>
              <a:rPr lang="en-US" sz="1800" dirty="0"/>
              <a:t>All the variables created and their values under different contexts are displayed in the table and are ready for use in your Job. You can further edit the variables in this view if needed.</a:t>
            </a:r>
          </a:p>
          <a:p>
            <a:endParaRPr lang="en-US" dirty="0"/>
          </a:p>
        </p:txBody>
      </p:sp>
      <p:pic>
        <p:nvPicPr>
          <p:cNvPr id="4" name="Picture 3"/>
          <p:cNvPicPr/>
          <p:nvPr/>
        </p:nvPicPr>
        <p:blipFill>
          <a:blip r:embed="rId2"/>
          <a:stretch>
            <a:fillRect/>
          </a:stretch>
        </p:blipFill>
        <p:spPr>
          <a:xfrm>
            <a:off x="2785057" y="4597586"/>
            <a:ext cx="5943600" cy="1713230"/>
          </a:xfrm>
          <a:prstGeom prst="rect">
            <a:avLst/>
          </a:prstGeom>
        </p:spPr>
      </p:pic>
    </p:spTree>
    <p:extLst>
      <p:ext uri="{BB962C8B-B14F-4D97-AF65-F5344CB8AC3E}">
        <p14:creationId xmlns:p14="http://schemas.microsoft.com/office/powerpoint/2010/main" val="287067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How to define variables from the Component view</a:t>
            </a:r>
            <a:r>
              <a:rPr lang="en-US" dirty="0" smtClean="0"/>
              <a:t>?</a:t>
            </a:r>
            <a:endParaRPr lang="en-US" dirty="0"/>
          </a:p>
        </p:txBody>
      </p:sp>
      <p:sp>
        <p:nvSpPr>
          <p:cNvPr id="3" name="Content Placeholder 2"/>
          <p:cNvSpPr>
            <a:spLocks noGrp="1"/>
          </p:cNvSpPr>
          <p:nvPr>
            <p:ph idx="1"/>
          </p:nvPr>
        </p:nvSpPr>
        <p:spPr/>
        <p:txBody>
          <a:bodyPr/>
          <a:lstStyle/>
          <a:p>
            <a:pPr marL="0" indent="0" algn="just">
              <a:lnSpc>
                <a:spcPct val="150000"/>
              </a:lnSpc>
              <a:buNone/>
            </a:pPr>
            <a:r>
              <a:rPr lang="en-US" sz="1800" dirty="0" smtClean="0">
                <a:solidFill>
                  <a:srgbClr val="C00000"/>
                </a:solidFill>
              </a:rPr>
              <a:t>1. </a:t>
            </a:r>
            <a:r>
              <a:rPr lang="en-US" sz="1800" dirty="0" smtClean="0"/>
              <a:t>The </a:t>
            </a:r>
            <a:r>
              <a:rPr lang="en-US" sz="1800" dirty="0"/>
              <a:t>quickest way to create a single context variable is to use the F5 key from </a:t>
            </a:r>
            <a:endParaRPr lang="en-US" sz="1800" dirty="0" smtClean="0"/>
          </a:p>
          <a:p>
            <a:pPr marL="0" indent="0" algn="just">
              <a:lnSpc>
                <a:spcPct val="150000"/>
              </a:lnSpc>
              <a:buNone/>
            </a:pPr>
            <a:r>
              <a:rPr lang="en-US" sz="1800" dirty="0"/>
              <a:t> </a:t>
            </a:r>
            <a:r>
              <a:rPr lang="en-US" sz="1800" dirty="0" smtClean="0"/>
              <a:t>   the Component view</a:t>
            </a:r>
            <a:endParaRPr lang="en-US" sz="1800" dirty="0"/>
          </a:p>
          <a:p>
            <a:pPr marL="0" lvl="0" indent="0" algn="just">
              <a:lnSpc>
                <a:spcPct val="150000"/>
              </a:lnSpc>
              <a:buNone/>
            </a:pPr>
            <a:r>
              <a:rPr lang="en-US" sz="1800" dirty="0" smtClean="0">
                <a:solidFill>
                  <a:srgbClr val="C00000"/>
                </a:solidFill>
              </a:rPr>
              <a:t>2. </a:t>
            </a:r>
            <a:r>
              <a:rPr lang="en-US" sz="1800" dirty="0" smtClean="0"/>
              <a:t>On </a:t>
            </a:r>
            <a:r>
              <a:rPr lang="en-US" sz="1800" dirty="0"/>
              <a:t>the relevant Component view, </a:t>
            </a:r>
            <a:endParaRPr lang="en-US" sz="1800" dirty="0" smtClean="0"/>
          </a:p>
          <a:p>
            <a:pPr marL="0" lvl="0" indent="0" algn="just">
              <a:lnSpc>
                <a:spcPct val="150000"/>
              </a:lnSpc>
              <a:buNone/>
            </a:pPr>
            <a:r>
              <a:rPr lang="en-US" sz="1800" dirty="0" smtClean="0"/>
              <a:t>    place </a:t>
            </a:r>
            <a:r>
              <a:rPr lang="en-US" sz="1800" dirty="0"/>
              <a:t>your cursor in the field </a:t>
            </a:r>
            <a:endParaRPr lang="en-US" sz="1800" dirty="0" smtClean="0"/>
          </a:p>
          <a:p>
            <a:pPr marL="0" lvl="0" indent="0" algn="just">
              <a:lnSpc>
                <a:spcPct val="150000"/>
              </a:lnSpc>
              <a:buNone/>
            </a:pPr>
            <a:r>
              <a:rPr lang="en-US" sz="1800" dirty="0" smtClean="0"/>
              <a:t>    you </a:t>
            </a:r>
            <a:r>
              <a:rPr lang="en-US" sz="1800" dirty="0"/>
              <a:t>want to </a:t>
            </a:r>
            <a:r>
              <a:rPr lang="en-US" sz="1800" dirty="0" smtClean="0"/>
              <a:t>parameterize</a:t>
            </a:r>
            <a:endParaRPr lang="en-US" sz="1800" dirty="0"/>
          </a:p>
          <a:p>
            <a:pPr marL="0" indent="0" algn="just">
              <a:lnSpc>
                <a:spcPct val="150000"/>
              </a:lnSpc>
              <a:buNone/>
            </a:pPr>
            <a:r>
              <a:rPr lang="en-US" sz="1800" dirty="0" smtClean="0">
                <a:solidFill>
                  <a:srgbClr val="C00000"/>
                </a:solidFill>
              </a:rPr>
              <a:t>3. </a:t>
            </a:r>
            <a:r>
              <a:rPr lang="en-US" sz="1800" dirty="0" smtClean="0"/>
              <a:t>Press </a:t>
            </a:r>
            <a:r>
              <a:rPr lang="en-US" sz="1800" dirty="0"/>
              <a:t>F5 to display the </a:t>
            </a:r>
            <a:endParaRPr lang="en-US" sz="1800" dirty="0" smtClean="0"/>
          </a:p>
          <a:p>
            <a:pPr marL="0" indent="0" algn="just">
              <a:lnSpc>
                <a:spcPct val="150000"/>
              </a:lnSpc>
              <a:buNone/>
            </a:pPr>
            <a:r>
              <a:rPr lang="en-US" sz="1800" dirty="0" smtClean="0"/>
              <a:t>    [</a:t>
            </a:r>
            <a:r>
              <a:rPr lang="en-US" sz="1800" dirty="0"/>
              <a:t>New Context Parameter] dialog </a:t>
            </a:r>
            <a:endParaRPr lang="en-US" sz="1800" dirty="0" smtClean="0"/>
          </a:p>
          <a:p>
            <a:pPr marL="0" indent="0" algn="just">
              <a:lnSpc>
                <a:spcPct val="150000"/>
              </a:lnSpc>
              <a:buNone/>
            </a:pPr>
            <a:r>
              <a:rPr lang="en-US" sz="1800" dirty="0" smtClean="0"/>
              <a:t>    box</a:t>
            </a:r>
            <a:endParaRPr lang="en-US" sz="1800" dirty="0"/>
          </a:p>
          <a:p>
            <a:pPr algn="just">
              <a:lnSpc>
                <a:spcPct val="150000"/>
              </a:lnSpc>
              <a:buFont typeface="Wingdings" panose="05000000000000000000" pitchFamily="2" charset="2"/>
              <a:buChar char="Ø"/>
            </a:pPr>
            <a:endParaRPr lang="en-US" sz="1800" dirty="0"/>
          </a:p>
        </p:txBody>
      </p:sp>
      <p:pic>
        <p:nvPicPr>
          <p:cNvPr id="4" name="Content Placeholder 3"/>
          <p:cNvPicPr>
            <a:picLocks/>
          </p:cNvPicPr>
          <p:nvPr/>
        </p:nvPicPr>
        <p:blipFill>
          <a:blip r:embed="rId2"/>
          <a:stretch>
            <a:fillRect/>
          </a:stretch>
        </p:blipFill>
        <p:spPr>
          <a:xfrm>
            <a:off x="4037145" y="2077212"/>
            <a:ext cx="5000000" cy="4123810"/>
          </a:xfrm>
          <a:prstGeom prst="rect">
            <a:avLst/>
          </a:prstGeom>
        </p:spPr>
      </p:pic>
    </p:spTree>
    <p:extLst>
      <p:ext uri="{BB962C8B-B14F-4D97-AF65-F5344CB8AC3E}">
        <p14:creationId xmlns:p14="http://schemas.microsoft.com/office/powerpoint/2010/main" val="232488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variables from the Component view</a:t>
            </a:r>
            <a:r>
              <a:rPr lang="en-US" dirty="0" smtClean="0"/>
              <a:t>? (Contd..)</a:t>
            </a:r>
            <a:endParaRPr lang="en-US" dirty="0"/>
          </a:p>
        </p:txBody>
      </p:sp>
      <p:sp>
        <p:nvSpPr>
          <p:cNvPr id="3" name="Content Placeholder 2"/>
          <p:cNvSpPr>
            <a:spLocks noGrp="1"/>
          </p:cNvSpPr>
          <p:nvPr>
            <p:ph idx="1"/>
          </p:nvPr>
        </p:nvSpPr>
        <p:spPr>
          <a:xfrm>
            <a:off x="143970" y="1469013"/>
            <a:ext cx="8845484" cy="4643751"/>
          </a:xfrm>
        </p:spPr>
        <p:txBody>
          <a:bodyPr/>
          <a:lstStyle/>
          <a:p>
            <a:pPr marL="532311" lvl="1" indent="-342900" algn="just">
              <a:lnSpc>
                <a:spcPct val="150000"/>
              </a:lnSpc>
              <a:buFont typeface="+mj-lt"/>
              <a:buAutoNum type="arabicPeriod" startAt="4"/>
            </a:pPr>
            <a:r>
              <a:rPr lang="en-US" sz="1600" dirty="0"/>
              <a:t>Give a Name to this new variable, fill in the Comment field if needed, and choose the Type.</a:t>
            </a:r>
          </a:p>
          <a:p>
            <a:pPr marL="532311" lvl="1" indent="-342900" algn="just">
              <a:lnSpc>
                <a:spcPct val="150000"/>
              </a:lnSpc>
              <a:buFont typeface="+mj-lt"/>
              <a:buAutoNum type="arabicPeriod" startAt="4"/>
            </a:pPr>
            <a:r>
              <a:rPr lang="en-US" sz="1600" dirty="0"/>
              <a:t>Enter a Prompt to be displayed to confirm the use of this variable in the current Job execution (generally used for test purpose only), select the Prompt for value check box to display the prompt message and an editable value field at the execution time.</a:t>
            </a:r>
          </a:p>
          <a:p>
            <a:pPr marL="532311" lvl="1" indent="-342900" algn="just">
              <a:lnSpc>
                <a:spcPct val="150000"/>
              </a:lnSpc>
              <a:buFont typeface="+mj-lt"/>
              <a:buAutoNum type="arabicPeriod" startAt="4"/>
            </a:pPr>
            <a:r>
              <a:rPr lang="en-US" sz="1600" dirty="0"/>
              <a:t>If you filled in a value already in the corresponding properties field, this value is displayed in the Default value field. Else, type in the default value you want to use for one context.</a:t>
            </a:r>
          </a:p>
          <a:p>
            <a:pPr marL="532311" lvl="1" indent="-342900" algn="just">
              <a:lnSpc>
                <a:spcPct val="150000"/>
              </a:lnSpc>
              <a:buFont typeface="+mj-lt"/>
              <a:buAutoNum type="arabicPeriod" startAt="4"/>
            </a:pPr>
            <a:r>
              <a:rPr lang="en-US" sz="1600" dirty="0"/>
              <a:t>Click Finish to validate.</a:t>
            </a:r>
          </a:p>
          <a:p>
            <a:pPr marL="532311" lvl="1" indent="-342900" algn="just">
              <a:lnSpc>
                <a:spcPct val="150000"/>
              </a:lnSpc>
              <a:buFont typeface="+mj-lt"/>
              <a:buAutoNum type="arabicPeriod" startAt="4"/>
            </a:pPr>
            <a:r>
              <a:rPr lang="en-US" sz="1600" dirty="0"/>
              <a:t>Go to the Contexts view tab. Notice that the context variables tab lists the newly created variables.</a:t>
            </a:r>
          </a:p>
          <a:p>
            <a:pPr marL="532311" lvl="1" indent="-342900" algn="just">
              <a:lnSpc>
                <a:spcPct val="150000"/>
              </a:lnSpc>
              <a:buFont typeface="+mj-lt"/>
              <a:buAutoNum type="arabicPeriod" startAt="4"/>
            </a:pPr>
            <a:r>
              <a:rPr lang="en-US" sz="1600" dirty="0"/>
              <a:t>The newly created variables are listed in the Contexts view.</a:t>
            </a:r>
          </a:p>
          <a:p>
            <a:pPr marL="646611" lvl="1" indent="-457200">
              <a:buFont typeface="+mj-lt"/>
              <a:buAutoNum type="arabicPeriod" startAt="4"/>
            </a:pPr>
            <a:endParaRPr lang="en-US" sz="1600" dirty="0"/>
          </a:p>
        </p:txBody>
      </p:sp>
    </p:spTree>
    <p:extLst>
      <p:ext uri="{BB962C8B-B14F-4D97-AF65-F5344CB8AC3E}">
        <p14:creationId xmlns:p14="http://schemas.microsoft.com/office/powerpoint/2010/main" val="45800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variables from the Component view? (Contd..)</a:t>
            </a:r>
          </a:p>
        </p:txBody>
      </p:sp>
      <p:sp>
        <p:nvSpPr>
          <p:cNvPr id="3" name="Content Placeholder 2"/>
          <p:cNvSpPr>
            <a:spLocks noGrp="1"/>
          </p:cNvSpPr>
          <p:nvPr>
            <p:ph idx="1"/>
          </p:nvPr>
        </p:nvSpPr>
        <p:spPr>
          <a:xfrm>
            <a:off x="143970" y="1456134"/>
            <a:ext cx="8845484" cy="4643751"/>
          </a:xfrm>
        </p:spPr>
        <p:txBody>
          <a:bodyPr/>
          <a:lstStyle/>
          <a:p>
            <a:pPr marL="532311" lvl="1" indent="-342900" algn="just">
              <a:lnSpc>
                <a:spcPct val="150000"/>
              </a:lnSpc>
              <a:buFont typeface="+mj-lt"/>
              <a:buAutoNum type="arabicPeriod" startAt="10"/>
            </a:pPr>
            <a:r>
              <a:rPr lang="en-US" dirty="0"/>
              <a:t>The variable created this way is automatically stored in all existing contexts, but you can subsequently change the value independently in each context. For more information on how to create or edit a context, see Defining contexts.</a:t>
            </a:r>
          </a:p>
          <a:p>
            <a:pPr marL="189411" lvl="1" indent="0">
              <a:buNone/>
            </a:pPr>
            <a:endParaRPr lang="en-US" dirty="0"/>
          </a:p>
        </p:txBody>
      </p:sp>
    </p:spTree>
    <p:extLst>
      <p:ext uri="{BB962C8B-B14F-4D97-AF65-F5344CB8AC3E}">
        <p14:creationId xmlns:p14="http://schemas.microsoft.com/office/powerpoint/2010/main" val="13236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Running the Job Locally</a:t>
            </a:r>
          </a:p>
        </p:txBody>
      </p:sp>
      <p:sp>
        <p:nvSpPr>
          <p:cNvPr id="3" name="Content Placeholder 2"/>
          <p:cNvSpPr>
            <a:spLocks noGrp="1"/>
          </p:cNvSpPr>
          <p:nvPr>
            <p:ph idx="1"/>
          </p:nvPr>
        </p:nvSpPr>
        <p:spPr>
          <a:xfrm>
            <a:off x="118211" y="1469012"/>
            <a:ext cx="8845484" cy="4643751"/>
          </a:xfrm>
        </p:spPr>
        <p:txBody>
          <a:bodyPr/>
          <a:lstStyle/>
          <a:p>
            <a:pPr algn="just">
              <a:lnSpc>
                <a:spcPct val="150000"/>
              </a:lnSpc>
              <a:buFont typeface="Wingdings" panose="05000000000000000000" pitchFamily="2" charset="2"/>
              <a:buChar char="Ø"/>
            </a:pPr>
            <a:r>
              <a:rPr lang="en-US" sz="1800" dirty="0"/>
              <a:t>How a Talend Spark Job </a:t>
            </a:r>
            <a:r>
              <a:rPr lang="en-US" sz="1800" dirty="0" smtClean="0"/>
              <a:t>works:</a:t>
            </a:r>
            <a:endParaRPr lang="en-US" sz="1800" dirty="0"/>
          </a:p>
          <a:p>
            <a:pPr lvl="1" algn="just">
              <a:lnSpc>
                <a:spcPct val="150000"/>
              </a:lnSpc>
              <a:buFont typeface="Wingdings" panose="05000000000000000000" pitchFamily="2" charset="2"/>
              <a:buChar char="Ø"/>
            </a:pPr>
            <a:r>
              <a:rPr lang="en-US" sz="1400" dirty="0"/>
              <a:t>Using the Spark-specific components, a Talend Spark Job makes use of the Spark framework to process RDDs (Resilient Distributed Datasets) on top of a given Spark cluster.</a:t>
            </a:r>
          </a:p>
          <a:p>
            <a:pPr lvl="1" algn="just">
              <a:lnSpc>
                <a:spcPct val="150000"/>
              </a:lnSpc>
              <a:buFont typeface="Wingdings" panose="05000000000000000000" pitchFamily="2" charset="2"/>
              <a:buChar char="Ø"/>
            </a:pPr>
            <a:r>
              <a:rPr lang="en-US" sz="1400" dirty="0"/>
              <a:t>Depending on which framework you select for the Spark Job you are creating, this Talend Spark Job implements the Spark Streaming framework or the Spark framework when generating its code.</a:t>
            </a:r>
          </a:p>
          <a:p>
            <a:pPr lvl="1" algn="just">
              <a:lnSpc>
                <a:spcPct val="150000"/>
              </a:lnSpc>
              <a:buFont typeface="Wingdings" panose="05000000000000000000" pitchFamily="2" charset="2"/>
              <a:buChar char="Ø"/>
            </a:pPr>
            <a:r>
              <a:rPr lang="en-US" sz="1400" dirty="0"/>
              <a:t>A Talend Spark Job can be run locally. The Studio builds the Spark environment in itself at runtime to run the Job locally within the Studio. With this mode, each processor of the local machine is used as a Spark worker to perform the computations. This mode requires minimum parameters to be set in this configuration view.</a:t>
            </a:r>
          </a:p>
          <a:p>
            <a:pPr lvl="2" algn="just">
              <a:lnSpc>
                <a:spcPct val="150000"/>
              </a:lnSpc>
              <a:buFont typeface="Wingdings" panose="05000000000000000000" pitchFamily="2" charset="2"/>
              <a:buChar char="Ø"/>
            </a:pPr>
            <a:r>
              <a:rPr lang="en-US" sz="1200" dirty="0"/>
              <a:t>Note: this local machine is </a:t>
            </a:r>
            <a:r>
              <a:rPr lang="en-US" sz="1200" dirty="0" smtClean="0"/>
              <a:t>the </a:t>
            </a:r>
            <a:r>
              <a:rPr lang="en-US" sz="1200" dirty="0"/>
              <a:t>machine in which the Job is actually run.</a:t>
            </a:r>
          </a:p>
          <a:p>
            <a:pPr algn="just">
              <a:lnSpc>
                <a:spcPct val="150000"/>
              </a:lnSpc>
              <a:buFont typeface="Wingdings" panose="05000000000000000000" pitchFamily="2" charset="2"/>
              <a:buChar char="Ø"/>
            </a:pPr>
            <a:endParaRPr lang="en-US" sz="1800" dirty="0"/>
          </a:p>
        </p:txBody>
      </p:sp>
      <p:pic>
        <p:nvPicPr>
          <p:cNvPr id="237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016" y="4419600"/>
            <a:ext cx="3364524" cy="192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930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Important Components of Talend </a:t>
            </a:r>
            <a:r>
              <a:rPr lang="en-US" dirty="0" smtClean="0"/>
              <a:t>DI</a:t>
            </a:r>
            <a:endParaRPr lang="en-US" dirty="0"/>
          </a:p>
        </p:txBody>
      </p:sp>
      <p:sp>
        <p:nvSpPr>
          <p:cNvPr id="3" name="Content Placeholder 2"/>
          <p:cNvSpPr>
            <a:spLocks noGrp="1"/>
          </p:cNvSpPr>
          <p:nvPr>
            <p:ph idx="1"/>
          </p:nvPr>
        </p:nvSpPr>
        <p:spPr>
          <a:xfrm>
            <a:off x="131091" y="1481890"/>
            <a:ext cx="8845484" cy="4643751"/>
          </a:xfrm>
        </p:spPr>
        <p:txBody>
          <a:bodyPr/>
          <a:lstStyle/>
          <a:p>
            <a:pPr algn="just">
              <a:lnSpc>
                <a:spcPct val="150000"/>
              </a:lnSpc>
              <a:buFont typeface="Wingdings" panose="05000000000000000000" pitchFamily="2" charset="2"/>
              <a:buChar char="Ø"/>
            </a:pPr>
            <a:r>
              <a:rPr lang="en-US" sz="1800" dirty="0" smtClean="0"/>
              <a:t>A </a:t>
            </a:r>
            <a:r>
              <a:rPr lang="en-US" sz="1800" dirty="0"/>
              <a:t>component is a preconfigured connector used to perform a specific data integration </a:t>
            </a:r>
            <a:r>
              <a:rPr lang="en-US" sz="1800" dirty="0" smtClean="0"/>
              <a:t>operation</a:t>
            </a:r>
          </a:p>
          <a:p>
            <a:pPr algn="just">
              <a:lnSpc>
                <a:spcPct val="150000"/>
              </a:lnSpc>
              <a:buFont typeface="Wingdings" panose="05000000000000000000" pitchFamily="2" charset="2"/>
              <a:buChar char="Ø"/>
            </a:pPr>
            <a:r>
              <a:rPr lang="en-US" sz="1800" dirty="0" smtClean="0"/>
              <a:t>A </a:t>
            </a:r>
            <a:r>
              <a:rPr lang="en-US" sz="1800" dirty="0"/>
              <a:t>component can minimize the amount of hand-coding required to work on data from multiple, heterogeneous sources.</a:t>
            </a:r>
          </a:p>
          <a:p>
            <a:endParaRPr lang="en-US" dirty="0"/>
          </a:p>
        </p:txBody>
      </p:sp>
      <p:pic>
        <p:nvPicPr>
          <p:cNvPr id="4" name="Content Placeholder 3"/>
          <p:cNvPicPr/>
          <p:nvPr/>
        </p:nvPicPr>
        <p:blipFill>
          <a:blip r:embed="rId2">
            <a:extLst>
              <a:ext uri="{28A0092B-C50C-407E-A947-70E740481C1C}">
                <a14:useLocalDpi xmlns:a14="http://schemas.microsoft.com/office/drawing/2010/main" val="0"/>
              </a:ext>
            </a:extLst>
          </a:blip>
          <a:stretch>
            <a:fillRect/>
          </a:stretch>
        </p:blipFill>
        <p:spPr bwMode="auto">
          <a:xfrm>
            <a:off x="466860" y="3271234"/>
            <a:ext cx="6539248" cy="2975019"/>
          </a:xfrm>
          <a:prstGeom prst="rect">
            <a:avLst/>
          </a:prstGeom>
          <a:noFill/>
          <a:ln>
            <a:noFill/>
          </a:ln>
          <a:extLst/>
        </p:spPr>
      </p:pic>
    </p:spTree>
    <p:extLst>
      <p:ext uri="{BB962C8B-B14F-4D97-AF65-F5344CB8AC3E}">
        <p14:creationId xmlns:p14="http://schemas.microsoft.com/office/powerpoint/2010/main" val="269933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Components of Talend </a:t>
            </a:r>
            <a:r>
              <a:rPr lang="en-US" dirty="0" smtClean="0"/>
              <a:t>DI</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73290959"/>
              </p:ext>
            </p:extLst>
          </p:nvPr>
        </p:nvGraphicFramePr>
        <p:xfrm>
          <a:off x="334852" y="1519708"/>
          <a:ext cx="8590206" cy="4676349"/>
        </p:xfrm>
        <a:graphic>
          <a:graphicData uri="http://schemas.openxmlformats.org/drawingml/2006/table">
            <a:tbl>
              <a:tblPr firstRow="1" bandRow="1">
                <a:tableStyleId>{5C22544A-7EE6-4342-B048-85BDC9FD1C3A}</a:tableStyleId>
              </a:tblPr>
              <a:tblGrid>
                <a:gridCol w="2863402"/>
                <a:gridCol w="2863402"/>
                <a:gridCol w="2863402"/>
              </a:tblGrid>
              <a:tr h="500288">
                <a:tc gridSpan="3">
                  <a:txBody>
                    <a:bodyPr/>
                    <a:lstStyle/>
                    <a:p>
                      <a:pPr algn="l">
                        <a:lnSpc>
                          <a:spcPct val="150000"/>
                        </a:lnSpc>
                      </a:pPr>
                      <a:r>
                        <a:rPr lang="en-US" sz="1800" b="1" kern="1200" dirty="0" smtClean="0">
                          <a:solidFill>
                            <a:schemeClr val="lt1"/>
                          </a:solidFill>
                          <a:effectLst/>
                          <a:latin typeface="+mn-lt"/>
                          <a:ea typeface="+mn-ea"/>
                          <a:cs typeface="+mn-cs"/>
                        </a:rPr>
                        <a:t>Components of Talend DI</a:t>
                      </a:r>
                      <a:endParaRPr lang="en-US" sz="1800" b="1" kern="1200" dirty="0">
                        <a:solidFill>
                          <a:schemeClr val="lt1"/>
                        </a:solidFill>
                        <a:effectLst/>
                        <a:latin typeface="+mn-lt"/>
                        <a:ea typeface="+mn-ea"/>
                        <a:cs typeface="+mn-cs"/>
                      </a:endParaRPr>
                    </a:p>
                  </a:txBody>
                  <a:tcPr/>
                </a:tc>
                <a:tc hMerge="1">
                  <a:txBody>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400" dirty="0" smtClean="0"/>
                    </a:p>
                  </a:txBody>
                  <a:tcPr/>
                </a:tc>
                <a:tc hMerge="1">
                  <a:txBody>
                    <a:bodyPr/>
                    <a:lstStyle/>
                    <a:p>
                      <a:endParaRPr lang="en-IN" sz="1400" dirty="0" smtClean="0"/>
                    </a:p>
                  </a:txBody>
                  <a:tcPr/>
                </a:tc>
              </a:tr>
              <a:tr h="500288">
                <a:tc>
                  <a:txBody>
                    <a:bodyPr/>
                    <a:lstStyle/>
                    <a:p>
                      <a:pPr marL="0" marR="0" algn="l">
                        <a:lnSpc>
                          <a:spcPct val="150000"/>
                        </a:lnSpc>
                        <a:spcBef>
                          <a:spcPts val="0"/>
                        </a:spcBef>
                        <a:spcAft>
                          <a:spcPts val="0"/>
                        </a:spcAft>
                      </a:pPr>
                      <a:r>
                        <a:rPr lang="en-US" sz="1400" dirty="0">
                          <a:effectLst/>
                        </a:rPr>
                        <a:t>Big Data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Databases - other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rPr>
                        <a:t>Misc. </a:t>
                      </a:r>
                      <a:r>
                        <a:rPr lang="en-US" sz="1400" dirty="0">
                          <a:effectLst/>
                        </a:rPr>
                        <a:t>group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r>
              <a:tr h="500288">
                <a:tc>
                  <a:txBody>
                    <a:bodyPr/>
                    <a:lstStyle/>
                    <a:p>
                      <a:pPr marL="0" marR="0" algn="l">
                        <a:lnSpc>
                          <a:spcPct val="150000"/>
                        </a:lnSpc>
                        <a:spcBef>
                          <a:spcPts val="0"/>
                        </a:spcBef>
                        <a:spcAft>
                          <a:spcPts val="0"/>
                        </a:spcAft>
                      </a:pPr>
                      <a:r>
                        <a:rPr lang="en-US" sz="1400" dirty="0">
                          <a:effectLst/>
                        </a:rPr>
                        <a:t>Business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DotNET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Orchestration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r>
              <a:tr h="500288">
                <a:tc>
                  <a:txBody>
                    <a:bodyPr/>
                    <a:lstStyle/>
                    <a:p>
                      <a:pPr marL="0" marR="0" algn="l">
                        <a:lnSpc>
                          <a:spcPct val="150000"/>
                        </a:lnSpc>
                        <a:spcBef>
                          <a:spcPts val="0"/>
                        </a:spcBef>
                        <a:spcAft>
                          <a:spcPts val="0"/>
                        </a:spcAft>
                      </a:pPr>
                      <a:r>
                        <a:rPr lang="en-US" sz="1400" dirty="0">
                          <a:effectLst/>
                        </a:rPr>
                        <a:t>Business Intelligence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ELT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Processing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r>
              <a:tr h="500288">
                <a:tc>
                  <a:txBody>
                    <a:bodyPr/>
                    <a:lstStyle/>
                    <a:p>
                      <a:pPr marL="0" marR="0" algn="l">
                        <a:lnSpc>
                          <a:spcPct val="150000"/>
                        </a:lnSpc>
                        <a:spcBef>
                          <a:spcPts val="0"/>
                        </a:spcBef>
                        <a:spcAft>
                          <a:spcPts val="0"/>
                        </a:spcAft>
                      </a:pPr>
                      <a:r>
                        <a:rPr lang="en-US" sz="1400" dirty="0">
                          <a:effectLst/>
                        </a:rPr>
                        <a:t>Cloud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ESB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System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r>
              <a:tr h="473581">
                <a:tc>
                  <a:txBody>
                    <a:bodyPr/>
                    <a:lstStyle/>
                    <a:p>
                      <a:pPr marL="0" marR="0" algn="l">
                        <a:lnSpc>
                          <a:spcPct val="150000"/>
                        </a:lnSpc>
                        <a:spcBef>
                          <a:spcPts val="0"/>
                        </a:spcBef>
                        <a:spcAft>
                          <a:spcPts val="0"/>
                        </a:spcAft>
                      </a:pPr>
                      <a:r>
                        <a:rPr lang="en-US" sz="1400" dirty="0">
                          <a:effectLst/>
                        </a:rPr>
                        <a:t>Custom Code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File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c>
                  <a:txBody>
                    <a:bodyPr/>
                    <a:lstStyle/>
                    <a:p>
                      <a:pPr marL="0" marR="0" algn="l">
                        <a:lnSpc>
                          <a:spcPct val="150000"/>
                        </a:lnSpc>
                        <a:spcBef>
                          <a:spcPts val="0"/>
                        </a:spcBef>
                        <a:spcAft>
                          <a:spcPts val="0"/>
                        </a:spcAft>
                      </a:pPr>
                      <a:r>
                        <a:rPr lang="en-US" sz="1400" dirty="0">
                          <a:effectLst/>
                        </a:rPr>
                        <a:t>Talend MDM components</a:t>
                      </a:r>
                      <a:endParaRPr lang="en-US" sz="1400" dirty="0">
                        <a:effectLst/>
                        <a:latin typeface="Calibri"/>
                        <a:ea typeface="Calibri"/>
                        <a:cs typeface="Times New Roman"/>
                      </a:endParaRPr>
                    </a:p>
                  </a:txBody>
                  <a:tcPr marL="68580" marR="68580" marT="0" marB="0" anchor="ctr">
                    <a:solidFill>
                      <a:schemeClr val="bg1">
                        <a:lumMod val="95000"/>
                      </a:schemeClr>
                    </a:solidFill>
                  </a:tcPr>
                </a:tc>
              </a:tr>
              <a:tr h="500288">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Data Quality components</a:t>
                      </a:r>
                    </a:p>
                  </a:txBody>
                  <a:tcPr marL="68580" marR="68580" marT="0" marB="0" anchor="ctr">
                    <a:solidFill>
                      <a:schemeClr val="bg1">
                        <a:lumMod val="85000"/>
                      </a:schemeClr>
                    </a:solidFill>
                  </a:tcPr>
                </a:tc>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Internet components</a:t>
                      </a:r>
                    </a:p>
                  </a:txBody>
                  <a:tcPr marL="68580" marR="68580" marT="0" marB="0" anchor="ctr">
                    <a:solidFill>
                      <a:schemeClr val="bg1">
                        <a:lumMod val="85000"/>
                      </a:schemeClr>
                    </a:solidFill>
                  </a:tcPr>
                </a:tc>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Technical components</a:t>
                      </a:r>
                    </a:p>
                  </a:txBody>
                  <a:tcPr marL="68580" marR="68580" marT="0" marB="0" anchor="ctr">
                    <a:solidFill>
                      <a:schemeClr val="bg1">
                        <a:lumMod val="85000"/>
                      </a:schemeClr>
                    </a:solidFill>
                  </a:tcPr>
                </a:tc>
              </a:tr>
              <a:tr h="580067">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Databases - traditional components</a:t>
                      </a:r>
                    </a:p>
                  </a:txBody>
                  <a:tcPr marL="68580" marR="68580" marT="0" marB="0" anchor="ctr">
                    <a:solidFill>
                      <a:schemeClr val="bg1">
                        <a:lumMod val="95000"/>
                      </a:schemeClr>
                    </a:solidFill>
                  </a:tcPr>
                </a:tc>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Logs &amp; Errors components</a:t>
                      </a:r>
                    </a:p>
                  </a:txBody>
                  <a:tcPr marL="68580" marR="68580" marT="0" marB="0" anchor="ctr">
                    <a:solidFill>
                      <a:schemeClr val="bg1">
                        <a:lumMod val="95000"/>
                      </a:schemeClr>
                    </a:solidFill>
                  </a:tcPr>
                </a:tc>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XML components</a:t>
                      </a:r>
                    </a:p>
                  </a:txBody>
                  <a:tcPr marL="68580" marR="68580" marT="0" marB="0" anchor="ctr">
                    <a:solidFill>
                      <a:schemeClr val="bg1">
                        <a:lumMod val="95000"/>
                      </a:schemeClr>
                    </a:solidFill>
                  </a:tcPr>
                </a:tc>
              </a:tr>
              <a:tr h="580067">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Databases - appliance/ data warehouse components</a:t>
                      </a:r>
                    </a:p>
                  </a:txBody>
                  <a:tcPr marL="68580" marR="68580" marT="0" marB="0" anchor="ctr">
                    <a:solidFill>
                      <a:schemeClr val="bg1">
                        <a:lumMod val="85000"/>
                      </a:schemeClr>
                    </a:solidFill>
                  </a:tcPr>
                </a:tc>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 </a:t>
                      </a:r>
                    </a:p>
                  </a:txBody>
                  <a:tcPr marL="68580" marR="68580" marT="0" marB="0" anchor="ctr">
                    <a:solidFill>
                      <a:schemeClr val="bg1">
                        <a:lumMod val="85000"/>
                      </a:schemeClr>
                    </a:solidFill>
                  </a:tcPr>
                </a:tc>
                <a:tc>
                  <a:txBody>
                    <a:bodyPr/>
                    <a:lstStyle/>
                    <a:p>
                      <a:pPr marL="0" marR="0" algn="l" defTabSz="914342" rtl="0" eaLnBrk="1" latinLnBrk="0" hangingPunct="1">
                        <a:lnSpc>
                          <a:spcPct val="150000"/>
                        </a:lnSpc>
                        <a:spcBef>
                          <a:spcPts val="0"/>
                        </a:spcBef>
                        <a:spcAft>
                          <a:spcPts val="0"/>
                        </a:spcAft>
                      </a:pPr>
                      <a:r>
                        <a:rPr lang="en-US" sz="1400" kern="1200" dirty="0">
                          <a:solidFill>
                            <a:schemeClr val="dk1"/>
                          </a:solidFill>
                          <a:effectLst/>
                          <a:latin typeface="+mn-lt"/>
                          <a:ea typeface="+mn-ea"/>
                          <a:cs typeface="+mn-cs"/>
                        </a:rPr>
                        <a:t> </a:t>
                      </a:r>
                    </a:p>
                  </a:txBody>
                  <a:tcPr marL="68580" marR="68580" marT="0" marB="0" anchor="ctr">
                    <a:solidFill>
                      <a:schemeClr val="bg1">
                        <a:lumMod val="85000"/>
                      </a:schemeClr>
                    </a:solidFill>
                  </a:tcPr>
                </a:tc>
              </a:tr>
            </a:tbl>
          </a:graphicData>
        </a:graphic>
      </p:graphicFrame>
    </p:spTree>
    <p:extLst>
      <p:ext uri="{BB962C8B-B14F-4D97-AF65-F5344CB8AC3E}">
        <p14:creationId xmlns:p14="http://schemas.microsoft.com/office/powerpoint/2010/main" val="89820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nSpc>
                <a:spcPct val="150000"/>
              </a:lnSpc>
            </a:pPr>
            <a:r>
              <a:rPr lang="en-US" dirty="0"/>
              <a:t>Transformation / Processing </a:t>
            </a:r>
            <a:r>
              <a:rPr lang="en-US" dirty="0" smtClean="0"/>
              <a:t>Components</a:t>
            </a:r>
            <a:endParaRPr lang="en-US" dirty="0"/>
          </a:p>
        </p:txBody>
      </p:sp>
      <p:sp>
        <p:nvSpPr>
          <p:cNvPr id="3" name="Content Placeholder 2"/>
          <p:cNvSpPr>
            <a:spLocks noGrp="1"/>
          </p:cNvSpPr>
          <p:nvPr>
            <p:ph idx="1"/>
          </p:nvPr>
        </p:nvSpPr>
        <p:spPr>
          <a:xfrm>
            <a:off x="131091" y="1494770"/>
            <a:ext cx="8845484" cy="4643751"/>
          </a:xfrm>
        </p:spPr>
        <p:txBody>
          <a:bodyPr/>
          <a:lstStyle/>
          <a:p>
            <a:pPr lvl="0" algn="just">
              <a:lnSpc>
                <a:spcPct val="150000"/>
              </a:lnSpc>
              <a:buFont typeface="Wingdings" panose="05000000000000000000" pitchFamily="2" charset="2"/>
              <a:buChar char="Ø"/>
            </a:pPr>
            <a:r>
              <a:rPr lang="en-US" sz="1800" dirty="0"/>
              <a:t>tSortRow: This transformation component is used for sorting the input based on one or several columns by sort type</a:t>
            </a:r>
            <a:r>
              <a:rPr lang="en-US" sz="1800" dirty="0" smtClean="0"/>
              <a:t>.</a:t>
            </a:r>
          </a:p>
          <a:p>
            <a:pPr lvl="0" algn="just">
              <a:lnSpc>
                <a:spcPct val="150000"/>
              </a:lnSpc>
              <a:buFont typeface="Wingdings" panose="05000000000000000000" pitchFamily="2" charset="2"/>
              <a:buChar char="Ø"/>
            </a:pPr>
            <a:r>
              <a:rPr lang="en-US" sz="1800" dirty="0" smtClean="0"/>
              <a:t> </a:t>
            </a:r>
            <a:r>
              <a:rPr lang="en-US" sz="1800" dirty="0"/>
              <a:t>In the below snapshot I am passing an excel as an input and applying the sorting transformation to sort the data in the excel, and the sorted output is transferred to other excel.</a:t>
            </a:r>
          </a:p>
          <a:p>
            <a:pPr algn="just">
              <a:lnSpc>
                <a:spcPct val="150000"/>
              </a:lnSpc>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68401" y="3981837"/>
            <a:ext cx="8276354" cy="1826537"/>
          </a:xfrm>
          <a:prstGeom prst="rect">
            <a:avLst/>
          </a:prstGeom>
          <a:noFill/>
          <a:ln>
            <a:noFill/>
          </a:ln>
          <a:effectLst/>
          <a:extLst/>
        </p:spPr>
      </p:pic>
    </p:spTree>
    <p:extLst>
      <p:ext uri="{BB962C8B-B14F-4D97-AF65-F5344CB8AC3E}">
        <p14:creationId xmlns:p14="http://schemas.microsoft.com/office/powerpoint/2010/main" val="168513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a:t>
            </a:r>
            <a:r>
              <a:rPr lang="en-US" dirty="0" smtClean="0"/>
              <a:t>Components (Contd..)</a:t>
            </a:r>
            <a:endParaRPr lang="en-US" dirty="0"/>
          </a:p>
        </p:txBody>
      </p:sp>
      <p:sp>
        <p:nvSpPr>
          <p:cNvPr id="3" name="Content Placeholder 2"/>
          <p:cNvSpPr>
            <a:spLocks noGrp="1"/>
          </p:cNvSpPr>
          <p:nvPr>
            <p:ph idx="1"/>
          </p:nvPr>
        </p:nvSpPr>
        <p:spPr>
          <a:xfrm>
            <a:off x="143970" y="1469010"/>
            <a:ext cx="8845484" cy="4643751"/>
          </a:xfrm>
        </p:spPr>
        <p:txBody>
          <a:bodyPr/>
          <a:lstStyle/>
          <a:p>
            <a:pPr lvl="0" algn="just">
              <a:lnSpc>
                <a:spcPct val="150000"/>
              </a:lnSpc>
              <a:buFont typeface="Wingdings" panose="05000000000000000000" pitchFamily="2" charset="2"/>
              <a:buChar char="Ø"/>
            </a:pPr>
            <a:r>
              <a:rPr lang="en-US" sz="1800" dirty="0"/>
              <a:t>tUnite &amp; tUniqRow: The </a:t>
            </a:r>
            <a:r>
              <a:rPr lang="en-US" sz="1800" b="1" dirty="0"/>
              <a:t>tUnite</a:t>
            </a:r>
            <a:r>
              <a:rPr lang="en-US" sz="1800" dirty="0"/>
              <a:t> transformation is used for merging the data from various sources, based on a common schema. The </a:t>
            </a:r>
            <a:r>
              <a:rPr lang="en-US" sz="1800" b="1" dirty="0"/>
              <a:t>tUniqRow</a:t>
            </a:r>
            <a:r>
              <a:rPr lang="en-US" sz="1800" dirty="0"/>
              <a:t> transformation is used to remove duplicate records. </a:t>
            </a:r>
            <a:endParaRPr lang="en-US" sz="1800" dirty="0" smtClean="0"/>
          </a:p>
          <a:p>
            <a:pPr lvl="0" algn="just">
              <a:lnSpc>
                <a:spcPct val="150000"/>
              </a:lnSpc>
              <a:buFont typeface="Wingdings" panose="05000000000000000000" pitchFamily="2" charset="2"/>
              <a:buChar char="Ø"/>
            </a:pPr>
            <a:r>
              <a:rPr lang="en-US" sz="1800" dirty="0" smtClean="0"/>
              <a:t>In </a:t>
            </a:r>
            <a:r>
              <a:rPr lang="en-US" sz="1800" dirty="0"/>
              <a:t>the below snapshot I have merged the records from two different excels and have applied the tUniqrow transformation on the output and have split the output in two excels one containing the duplicate rows and other one containing the unique rows.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41236" y="4076384"/>
            <a:ext cx="8432308" cy="1835021"/>
          </a:xfrm>
          <a:prstGeom prst="rect">
            <a:avLst/>
          </a:prstGeom>
          <a:noFill/>
          <a:ln>
            <a:noFill/>
          </a:ln>
          <a:extLst/>
        </p:spPr>
      </p:pic>
    </p:spTree>
    <p:extLst>
      <p:ext uri="{BB962C8B-B14F-4D97-AF65-F5344CB8AC3E}">
        <p14:creationId xmlns:p14="http://schemas.microsoft.com/office/powerpoint/2010/main" val="6803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Scope</a:t>
            </a:r>
            <a:endParaRPr lang="en-US" dirty="0"/>
          </a:p>
        </p:txBody>
      </p:sp>
      <p:sp>
        <p:nvSpPr>
          <p:cNvPr id="3" name="Content Placeholder 2"/>
          <p:cNvSpPr>
            <a:spLocks noGrp="1"/>
          </p:cNvSpPr>
          <p:nvPr>
            <p:ph idx="1"/>
          </p:nvPr>
        </p:nvSpPr>
        <p:spPr>
          <a:xfrm>
            <a:off x="118212" y="1494770"/>
            <a:ext cx="8845484" cy="4643751"/>
          </a:xfrm>
        </p:spPr>
        <p:txBody>
          <a:bodyPr/>
          <a:lstStyle/>
          <a:p>
            <a:pPr algn="just">
              <a:lnSpc>
                <a:spcPct val="150000"/>
              </a:lnSpc>
              <a:buFont typeface="Wingdings" panose="05000000000000000000" pitchFamily="2" charset="2"/>
              <a:buChar char="Ø"/>
            </a:pPr>
            <a:r>
              <a:rPr lang="en-US" sz="1800" dirty="0"/>
              <a:t>Talend addresses all of an organization’s data integration needs:</a:t>
            </a:r>
          </a:p>
          <a:p>
            <a:pPr lvl="1" algn="just">
              <a:lnSpc>
                <a:spcPct val="150000"/>
              </a:lnSpc>
              <a:buFont typeface="Wingdings" panose="05000000000000000000" pitchFamily="2" charset="2"/>
              <a:buChar char="ü"/>
            </a:pPr>
            <a:r>
              <a:rPr lang="en-US" dirty="0"/>
              <a:t>Synchronization or replication of databases</a:t>
            </a:r>
          </a:p>
          <a:p>
            <a:pPr lvl="1" algn="just">
              <a:lnSpc>
                <a:spcPct val="150000"/>
              </a:lnSpc>
              <a:buFont typeface="Wingdings" panose="05000000000000000000" pitchFamily="2" charset="2"/>
              <a:buChar char="ü"/>
            </a:pPr>
            <a:r>
              <a:rPr lang="en-US" dirty="0"/>
              <a:t>Right-time or batch exchanges of data </a:t>
            </a:r>
          </a:p>
          <a:p>
            <a:pPr lvl="1" algn="just">
              <a:lnSpc>
                <a:spcPct val="150000"/>
              </a:lnSpc>
              <a:buFont typeface="Wingdings" panose="05000000000000000000" pitchFamily="2" charset="2"/>
              <a:buChar char="ü"/>
            </a:pPr>
            <a:r>
              <a:rPr lang="en-US" dirty="0"/>
              <a:t>ETL (Extract Transform Load) for BI or analytics</a:t>
            </a:r>
          </a:p>
          <a:p>
            <a:pPr lvl="1" algn="just">
              <a:lnSpc>
                <a:spcPct val="150000"/>
              </a:lnSpc>
              <a:buFont typeface="Wingdings" panose="05000000000000000000" pitchFamily="2" charset="2"/>
              <a:buChar char="ü"/>
            </a:pPr>
            <a:r>
              <a:rPr lang="en-US" dirty="0"/>
              <a:t>Data migration</a:t>
            </a:r>
          </a:p>
          <a:p>
            <a:pPr lvl="1" algn="just">
              <a:lnSpc>
                <a:spcPct val="150000"/>
              </a:lnSpc>
              <a:buFont typeface="Wingdings" panose="05000000000000000000" pitchFamily="2" charset="2"/>
              <a:buChar char="ü"/>
            </a:pPr>
            <a:r>
              <a:rPr lang="en-US" dirty="0"/>
              <a:t>Complex data transformation and loading</a:t>
            </a:r>
          </a:p>
          <a:p>
            <a:pPr lvl="1" algn="just">
              <a:lnSpc>
                <a:spcPct val="150000"/>
              </a:lnSpc>
              <a:buFont typeface="Wingdings" panose="05000000000000000000" pitchFamily="2" charset="2"/>
              <a:buChar char="ü"/>
            </a:pPr>
            <a:r>
              <a:rPr lang="en-US" dirty="0"/>
              <a:t>Basic data quality</a:t>
            </a:r>
          </a:p>
          <a:p>
            <a:pPr lvl="1" algn="just">
              <a:lnSpc>
                <a:spcPct val="150000"/>
              </a:lnSpc>
              <a:buFont typeface="Wingdings" panose="05000000000000000000" pitchFamily="2" charset="2"/>
              <a:buChar char="ü"/>
            </a:pPr>
            <a:r>
              <a:rPr lang="en-US" dirty="0"/>
              <a:t>Big Data.</a:t>
            </a:r>
          </a:p>
          <a:p>
            <a:endParaRPr lang="en-US" dirty="0"/>
          </a:p>
        </p:txBody>
      </p:sp>
    </p:spTree>
    <p:extLst>
      <p:ext uri="{BB962C8B-B14F-4D97-AF65-F5344CB8AC3E}">
        <p14:creationId xmlns:p14="http://schemas.microsoft.com/office/powerpoint/2010/main" val="127681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Components (Contd..)</a:t>
            </a:r>
          </a:p>
        </p:txBody>
      </p:sp>
      <p:sp>
        <p:nvSpPr>
          <p:cNvPr id="3" name="Content Placeholder 2"/>
          <p:cNvSpPr>
            <a:spLocks noGrp="1"/>
          </p:cNvSpPr>
          <p:nvPr>
            <p:ph idx="1"/>
          </p:nvPr>
        </p:nvSpPr>
        <p:spPr>
          <a:xfrm>
            <a:off x="105333" y="1469010"/>
            <a:ext cx="8845484" cy="4643751"/>
          </a:xfrm>
        </p:spPr>
        <p:txBody>
          <a:bodyPr/>
          <a:lstStyle/>
          <a:p>
            <a:pPr algn="just">
              <a:lnSpc>
                <a:spcPct val="150000"/>
              </a:lnSpc>
              <a:buFont typeface="Wingdings" panose="05000000000000000000" pitchFamily="2" charset="2"/>
              <a:buChar char="Ø"/>
            </a:pPr>
            <a:r>
              <a:rPr lang="en-US" sz="1800" dirty="0"/>
              <a:t>tAggregateRow &amp; tFlowMeter: The transformation </a:t>
            </a:r>
            <a:r>
              <a:rPr lang="en-US" sz="1800" b="1" dirty="0"/>
              <a:t>tAggregateRow</a:t>
            </a:r>
            <a:r>
              <a:rPr lang="en-US" sz="1800" dirty="0"/>
              <a:t> is used to perform aggregate operations such </a:t>
            </a:r>
            <a:r>
              <a:rPr lang="en-US" sz="1800" dirty="0" smtClean="0"/>
              <a:t>as Count, Min, Max, Avg, Sum </a:t>
            </a:r>
            <a:r>
              <a:rPr lang="en-US" sz="1800" dirty="0"/>
              <a:t>Etc. </a:t>
            </a:r>
            <a:endParaRPr lang="en-US" sz="1800" dirty="0" smtClean="0"/>
          </a:p>
          <a:p>
            <a:pPr algn="just">
              <a:lnSpc>
                <a:spcPct val="150000"/>
              </a:lnSpc>
              <a:buFont typeface="Wingdings" panose="05000000000000000000" pitchFamily="2" charset="2"/>
              <a:buChar char="Ø"/>
            </a:pPr>
            <a:r>
              <a:rPr lang="en-US" sz="1800" dirty="0" smtClean="0"/>
              <a:t>The </a:t>
            </a:r>
            <a:r>
              <a:rPr lang="en-US" sz="1800" dirty="0"/>
              <a:t>transformation </a:t>
            </a:r>
            <a:r>
              <a:rPr lang="en-US" sz="1800" b="1" dirty="0"/>
              <a:t>tFlowMeter</a:t>
            </a:r>
            <a:r>
              <a:rPr lang="en-US" sz="1800" dirty="0"/>
              <a:t> is used to count the number of rows processed in the defined flow. </a:t>
            </a:r>
          </a:p>
          <a:p>
            <a:pPr lvl="1" algn="just">
              <a:lnSpc>
                <a:spcPct val="150000"/>
              </a:lnSpc>
              <a:buFont typeface="Wingdings" panose="05000000000000000000" pitchFamily="2" charset="2"/>
              <a:buChar char="ü"/>
            </a:pPr>
            <a:r>
              <a:rPr lang="en-US" sz="1400" dirty="0" smtClean="0"/>
              <a:t>In </a:t>
            </a:r>
            <a:r>
              <a:rPr lang="en-US" sz="1400" dirty="0"/>
              <a:t>the below example passing an Excel as a input having few employee related records, first it will sort the records using </a:t>
            </a:r>
            <a:r>
              <a:rPr lang="en-US" sz="1400" b="1" dirty="0"/>
              <a:t>tSortRow</a:t>
            </a:r>
            <a:r>
              <a:rPr lang="en-US" sz="1400" dirty="0"/>
              <a:t> transformation based on the Emp_ID, further aggregate operations such as count, min and max are performed on the sorted input and output is finally stored in the excel. </a:t>
            </a:r>
            <a:endParaRPr lang="en-US" sz="1400" dirty="0" smtClean="0"/>
          </a:p>
          <a:p>
            <a:pPr lvl="1" algn="just">
              <a:lnSpc>
                <a:spcPct val="150000"/>
              </a:lnSpc>
              <a:buFont typeface="Wingdings" panose="05000000000000000000" pitchFamily="2" charset="2"/>
              <a:buChar char="ü"/>
            </a:pPr>
            <a:r>
              <a:rPr lang="en-US" sz="1400" dirty="0" smtClean="0"/>
              <a:t>Here </a:t>
            </a:r>
            <a:r>
              <a:rPr lang="en-US" sz="1400" dirty="0"/>
              <a:t>the tFlowMeter between the input file and tSortRow will give the number of records passed to the tSortRow transformation.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46211" y="4985809"/>
            <a:ext cx="8404606" cy="1311960"/>
          </a:xfrm>
          <a:prstGeom prst="rect">
            <a:avLst/>
          </a:prstGeom>
          <a:noFill/>
          <a:ln>
            <a:noFill/>
          </a:ln>
          <a:extLst/>
        </p:spPr>
      </p:pic>
    </p:spTree>
    <p:extLst>
      <p:ext uri="{BB962C8B-B14F-4D97-AF65-F5344CB8AC3E}">
        <p14:creationId xmlns:p14="http://schemas.microsoft.com/office/powerpoint/2010/main" val="36084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Components (Contd..)</a:t>
            </a:r>
          </a:p>
        </p:txBody>
      </p:sp>
      <p:sp>
        <p:nvSpPr>
          <p:cNvPr id="3" name="Content Placeholder 2"/>
          <p:cNvSpPr>
            <a:spLocks noGrp="1"/>
          </p:cNvSpPr>
          <p:nvPr>
            <p:ph idx="1"/>
          </p:nvPr>
        </p:nvSpPr>
        <p:spPr>
          <a:xfrm>
            <a:off x="149258" y="1469010"/>
            <a:ext cx="8845484" cy="4643751"/>
          </a:xfrm>
        </p:spPr>
        <p:txBody>
          <a:bodyPr/>
          <a:lstStyle/>
          <a:p>
            <a:pPr lvl="0" algn="just">
              <a:lnSpc>
                <a:spcPct val="150000"/>
              </a:lnSpc>
              <a:buFont typeface="Wingdings" panose="05000000000000000000" pitchFamily="2" charset="2"/>
              <a:buChar char="Ø"/>
            </a:pPr>
            <a:r>
              <a:rPr lang="en-US" sz="1800" dirty="0"/>
              <a:t> tFilterRow: In this transformation </a:t>
            </a:r>
            <a:r>
              <a:rPr lang="en-US" sz="1800" b="1" dirty="0"/>
              <a:t>tRowGenerator</a:t>
            </a:r>
            <a:r>
              <a:rPr lang="en-US" sz="1800" dirty="0"/>
              <a:t> generates as many rows and fields as are required using random values taken from a list.  </a:t>
            </a:r>
            <a:endParaRPr lang="en-US" sz="1800" dirty="0" smtClean="0"/>
          </a:p>
          <a:p>
            <a:pPr lvl="0" algn="just">
              <a:lnSpc>
                <a:spcPct val="150000"/>
              </a:lnSpc>
              <a:buFont typeface="Wingdings" panose="05000000000000000000" pitchFamily="2" charset="2"/>
              <a:buChar char="Ø"/>
            </a:pPr>
            <a:r>
              <a:rPr lang="en-US" sz="1800" dirty="0" smtClean="0"/>
              <a:t>There </a:t>
            </a:r>
            <a:r>
              <a:rPr lang="en-US" sz="1800" dirty="0"/>
              <a:t>is an option to define functions to generate the records.</a:t>
            </a:r>
          </a:p>
          <a:p>
            <a:pPr algn="just">
              <a:lnSpc>
                <a:spcPct val="150000"/>
              </a:lnSpc>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18508" y="3007018"/>
            <a:ext cx="8303519" cy="1268771"/>
          </a:xfrm>
          <a:prstGeom prst="rect">
            <a:avLst/>
          </a:prstGeom>
          <a:noFill/>
          <a:ln>
            <a:noFill/>
          </a:ln>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18509" y="4526991"/>
            <a:ext cx="8303518" cy="1410170"/>
          </a:xfrm>
          <a:prstGeom prst="rect">
            <a:avLst/>
          </a:prstGeom>
          <a:noFill/>
          <a:ln>
            <a:noFill/>
          </a:ln>
          <a:extLst/>
        </p:spPr>
      </p:pic>
    </p:spTree>
    <p:extLst>
      <p:ext uri="{BB962C8B-B14F-4D97-AF65-F5344CB8AC3E}">
        <p14:creationId xmlns:p14="http://schemas.microsoft.com/office/powerpoint/2010/main" val="39381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Components (Contd..)</a:t>
            </a:r>
          </a:p>
        </p:txBody>
      </p:sp>
      <p:sp>
        <p:nvSpPr>
          <p:cNvPr id="3" name="Content Placeholder 2"/>
          <p:cNvSpPr>
            <a:spLocks noGrp="1"/>
          </p:cNvSpPr>
          <p:nvPr>
            <p:ph idx="1"/>
          </p:nvPr>
        </p:nvSpPr>
        <p:spPr>
          <a:xfrm>
            <a:off x="131090" y="1469010"/>
            <a:ext cx="8845484" cy="4643751"/>
          </a:xfrm>
        </p:spPr>
        <p:txBody>
          <a:bodyPr/>
          <a:lstStyle/>
          <a:p>
            <a:pPr algn="just">
              <a:lnSpc>
                <a:spcPct val="150000"/>
              </a:lnSpc>
              <a:buFont typeface="Wingdings" panose="05000000000000000000" pitchFamily="2" charset="2"/>
              <a:buChar char="Ø"/>
            </a:pPr>
            <a:r>
              <a:rPr lang="en-US" sz="1800" dirty="0"/>
              <a:t>tFilterColumn: This transformation is used to </a:t>
            </a:r>
            <a:r>
              <a:rPr lang="en-US" sz="1800" dirty="0" smtClean="0"/>
              <a:t>remove </a:t>
            </a:r>
            <a:r>
              <a:rPr lang="en-US" sz="1800" dirty="0"/>
              <a:t>any unwanted column from you input. </a:t>
            </a:r>
            <a:endParaRPr lang="en-US" sz="1800" dirty="0" smtClean="0"/>
          </a:p>
          <a:p>
            <a:pPr algn="just">
              <a:lnSpc>
                <a:spcPct val="150000"/>
              </a:lnSpc>
              <a:buFont typeface="Wingdings" panose="05000000000000000000" pitchFamily="2" charset="2"/>
              <a:buChar char="Ø"/>
            </a:pPr>
            <a:r>
              <a:rPr lang="en-US" sz="1800" dirty="0" smtClean="0"/>
              <a:t>For </a:t>
            </a:r>
            <a:r>
              <a:rPr lang="en-US" sz="1800" dirty="0"/>
              <a:t>example in the below </a:t>
            </a:r>
            <a:r>
              <a:rPr lang="en-US" sz="1800" dirty="0" smtClean="0"/>
              <a:t>snapshot; </a:t>
            </a:r>
            <a:r>
              <a:rPr lang="en-US" sz="1800" dirty="0"/>
              <a:t>In the input excel file I have 4 columns, after using the tFilterColumn I have removed the one of the columns and in the output excel there are only 3 </a:t>
            </a:r>
            <a:r>
              <a:rPr lang="en-US" sz="1800" dirty="0" smtClean="0"/>
              <a:t>columns</a:t>
            </a:r>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02599" y="3902096"/>
            <a:ext cx="8161852" cy="1114425"/>
          </a:xfrm>
          <a:prstGeom prst="rect">
            <a:avLst/>
          </a:prstGeom>
          <a:noFill/>
          <a:ln>
            <a:noFill/>
          </a:ln>
          <a:extLst/>
        </p:spPr>
      </p:pic>
    </p:spTree>
    <p:extLst>
      <p:ext uri="{BB962C8B-B14F-4D97-AF65-F5344CB8AC3E}">
        <p14:creationId xmlns:p14="http://schemas.microsoft.com/office/powerpoint/2010/main" val="377209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Components (Contd..)</a:t>
            </a:r>
          </a:p>
        </p:txBody>
      </p:sp>
      <p:sp>
        <p:nvSpPr>
          <p:cNvPr id="3" name="Content Placeholder 2"/>
          <p:cNvSpPr>
            <a:spLocks noGrp="1"/>
          </p:cNvSpPr>
          <p:nvPr>
            <p:ph idx="1"/>
          </p:nvPr>
        </p:nvSpPr>
        <p:spPr>
          <a:xfrm>
            <a:off x="143970" y="1478938"/>
            <a:ext cx="8845484" cy="4643751"/>
          </a:xfrm>
        </p:spPr>
        <p:txBody>
          <a:bodyPr/>
          <a:lstStyle/>
          <a:p>
            <a:pPr algn="just">
              <a:lnSpc>
                <a:spcPct val="150000"/>
              </a:lnSpc>
              <a:buFont typeface="Wingdings" panose="05000000000000000000" pitchFamily="2" charset="2"/>
              <a:buChar char="Ø"/>
            </a:pPr>
            <a:r>
              <a:rPr lang="en-US" sz="1800" dirty="0"/>
              <a:t>tRowGenerator: In this transformation </a:t>
            </a:r>
            <a:r>
              <a:rPr lang="en-US" sz="1800" b="1" dirty="0"/>
              <a:t>tRowGenerator</a:t>
            </a:r>
            <a:r>
              <a:rPr lang="en-US" sz="1800" dirty="0"/>
              <a:t> generates as many rows and fields as are required using random values taken from a list. </a:t>
            </a:r>
            <a:endParaRPr lang="en-US" sz="1800" dirty="0" smtClean="0"/>
          </a:p>
          <a:p>
            <a:pPr algn="just">
              <a:lnSpc>
                <a:spcPct val="150000"/>
              </a:lnSpc>
              <a:buFont typeface="Wingdings" panose="05000000000000000000" pitchFamily="2" charset="2"/>
              <a:buChar char="Ø"/>
            </a:pPr>
            <a:r>
              <a:rPr lang="en-US" sz="1800" dirty="0" smtClean="0"/>
              <a:t>There </a:t>
            </a:r>
            <a:r>
              <a:rPr lang="en-US" sz="1800" dirty="0"/>
              <a:t>is an option to define functions to generate the records</a:t>
            </a:r>
            <a:r>
              <a:rPr lang="en-US" sz="1800" dirty="0" smtClean="0"/>
              <a:t>.</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95782" y="3238835"/>
            <a:ext cx="8200488" cy="1123950"/>
          </a:xfrm>
          <a:prstGeom prst="rect">
            <a:avLst/>
          </a:prstGeom>
          <a:noFill/>
          <a:ln>
            <a:noFill/>
          </a:ln>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95782" y="4584883"/>
            <a:ext cx="8200488" cy="1348859"/>
          </a:xfrm>
          <a:prstGeom prst="rect">
            <a:avLst/>
          </a:prstGeom>
          <a:noFill/>
          <a:ln>
            <a:noFill/>
          </a:ln>
          <a:extLst/>
        </p:spPr>
      </p:pic>
    </p:spTree>
    <p:extLst>
      <p:ext uri="{BB962C8B-B14F-4D97-AF65-F5344CB8AC3E}">
        <p14:creationId xmlns:p14="http://schemas.microsoft.com/office/powerpoint/2010/main" val="325597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 Components (Contd..)</a:t>
            </a:r>
          </a:p>
        </p:txBody>
      </p:sp>
      <p:sp>
        <p:nvSpPr>
          <p:cNvPr id="3" name="Content Placeholder 2"/>
          <p:cNvSpPr>
            <a:spLocks noGrp="1"/>
          </p:cNvSpPr>
          <p:nvPr>
            <p:ph idx="1"/>
          </p:nvPr>
        </p:nvSpPr>
        <p:spPr>
          <a:xfrm>
            <a:off x="131091" y="1443251"/>
            <a:ext cx="8845484" cy="4643751"/>
          </a:xfrm>
        </p:spPr>
        <p:txBody>
          <a:bodyPr/>
          <a:lstStyle/>
          <a:p>
            <a:pPr algn="just">
              <a:lnSpc>
                <a:spcPct val="150000"/>
              </a:lnSpc>
              <a:buFont typeface="Wingdings" panose="05000000000000000000" pitchFamily="2" charset="2"/>
              <a:buChar char="Ø"/>
            </a:pPr>
            <a:r>
              <a:rPr lang="en-US" sz="1800" dirty="0"/>
              <a:t>tJoin: </a:t>
            </a:r>
            <a:r>
              <a:rPr lang="en-US" sz="1800" dirty="0" smtClean="0"/>
              <a:t>It joins </a:t>
            </a:r>
            <a:r>
              <a:rPr lang="en-US" sz="1800" dirty="0"/>
              <a:t>two tables by doing an exact match on several columns. </a:t>
            </a:r>
            <a:endParaRPr lang="en-US" sz="1800" dirty="0" smtClean="0"/>
          </a:p>
          <a:p>
            <a:pPr algn="just">
              <a:lnSpc>
                <a:spcPct val="150000"/>
              </a:lnSpc>
              <a:buFont typeface="Wingdings" panose="05000000000000000000" pitchFamily="2" charset="2"/>
              <a:buChar char="Ø"/>
            </a:pPr>
            <a:r>
              <a:rPr lang="en-US" sz="1800" dirty="0" smtClean="0"/>
              <a:t>It </a:t>
            </a:r>
            <a:r>
              <a:rPr lang="en-US" sz="1800" dirty="0"/>
              <a:t>compares columns from the main flow with reference columns from the lookup flow and outputs the main flow data and/or the rejected data. </a:t>
            </a:r>
            <a:endParaRPr lang="en-US" sz="1800" dirty="0" smtClean="0"/>
          </a:p>
          <a:p>
            <a:pPr algn="just">
              <a:lnSpc>
                <a:spcPct val="150000"/>
              </a:lnSpc>
              <a:buFont typeface="Wingdings" panose="05000000000000000000" pitchFamily="2" charset="2"/>
              <a:buChar char="Ø"/>
            </a:pPr>
            <a:r>
              <a:rPr lang="en-US" sz="1800" dirty="0" smtClean="0"/>
              <a:t>This </a:t>
            </a:r>
            <a:r>
              <a:rPr lang="en-US" sz="1800" dirty="0"/>
              <a:t>component helps you ensure the data quality of any source </a:t>
            </a:r>
            <a:r>
              <a:rPr lang="en-US" sz="1800" dirty="0" smtClean="0"/>
              <a:t>data </a:t>
            </a:r>
            <a:r>
              <a:rPr lang="en-US" sz="1800" dirty="0"/>
              <a:t>against a reference data source</a:t>
            </a:r>
            <a:r>
              <a:rPr lang="en-US" sz="1800" dirty="0" smtClean="0"/>
              <a:t>.</a:t>
            </a:r>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44269" y="4098902"/>
            <a:ext cx="8342155" cy="2085975"/>
          </a:xfrm>
          <a:prstGeom prst="rect">
            <a:avLst/>
          </a:prstGeom>
        </p:spPr>
      </p:pic>
    </p:spTree>
    <p:extLst>
      <p:ext uri="{BB962C8B-B14F-4D97-AF65-F5344CB8AC3E}">
        <p14:creationId xmlns:p14="http://schemas.microsoft.com/office/powerpoint/2010/main" val="21884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Components (Contd..)</a:t>
            </a:r>
          </a:p>
        </p:txBody>
      </p:sp>
      <p:sp>
        <p:nvSpPr>
          <p:cNvPr id="3" name="Content Placeholder 2"/>
          <p:cNvSpPr>
            <a:spLocks noGrp="1"/>
          </p:cNvSpPr>
          <p:nvPr>
            <p:ph idx="1"/>
          </p:nvPr>
        </p:nvSpPr>
        <p:spPr>
          <a:xfrm>
            <a:off x="131091" y="1507648"/>
            <a:ext cx="8845484" cy="4643751"/>
          </a:xfrm>
        </p:spPr>
        <p:txBody>
          <a:bodyPr/>
          <a:lstStyle/>
          <a:p>
            <a:pPr lvl="0" algn="just">
              <a:lnSpc>
                <a:spcPct val="150000"/>
              </a:lnSpc>
              <a:buFont typeface="Wingdings" panose="05000000000000000000" pitchFamily="2" charset="2"/>
              <a:buChar char="Ø"/>
            </a:pPr>
            <a:r>
              <a:rPr lang="en-US" sz="1800" dirty="0"/>
              <a:t> tConvertType: In this transformation </a:t>
            </a:r>
            <a:r>
              <a:rPr lang="en-US" sz="1800" b="1" dirty="0"/>
              <a:t>tConvertType</a:t>
            </a:r>
            <a:r>
              <a:rPr lang="en-US" sz="1800" dirty="0"/>
              <a:t> component allows specific conversions at run time from one data type to another data type without writing any parsing statement. </a:t>
            </a:r>
            <a:endParaRPr lang="en-US" sz="1800" dirty="0" smtClean="0"/>
          </a:p>
          <a:p>
            <a:pPr lvl="0" algn="just">
              <a:lnSpc>
                <a:spcPct val="150000"/>
              </a:lnSpc>
              <a:buFont typeface="Wingdings" panose="05000000000000000000" pitchFamily="2" charset="2"/>
              <a:buChar char="Ø"/>
            </a:pPr>
            <a:r>
              <a:rPr lang="en-US" sz="1800" dirty="0" smtClean="0"/>
              <a:t>In </a:t>
            </a:r>
            <a:r>
              <a:rPr lang="en-US" sz="1800" dirty="0"/>
              <a:t>the below mentioned </a:t>
            </a:r>
            <a:r>
              <a:rPr lang="en-US" sz="1800" dirty="0" smtClean="0"/>
              <a:t>example; </a:t>
            </a:r>
            <a:r>
              <a:rPr lang="en-US" sz="1800" dirty="0"/>
              <a:t>the Input is flat file so all the columns data type is string but in the final target table all the columns are not string , there are integer datatype column in this parsing is required, so we can use tConvertType which will handle all the parsing requirements.</a:t>
            </a:r>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58554" y="4771095"/>
            <a:ext cx="8314990" cy="1205230"/>
          </a:xfrm>
          <a:prstGeom prst="rect">
            <a:avLst/>
          </a:prstGeom>
          <a:noFill/>
          <a:ln>
            <a:noFill/>
          </a:ln>
          <a:extLst/>
        </p:spPr>
      </p:pic>
    </p:spTree>
    <p:extLst>
      <p:ext uri="{BB962C8B-B14F-4D97-AF65-F5344CB8AC3E}">
        <p14:creationId xmlns:p14="http://schemas.microsoft.com/office/powerpoint/2010/main" val="137732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 Components (Contd..)</a:t>
            </a:r>
          </a:p>
        </p:txBody>
      </p:sp>
      <p:sp>
        <p:nvSpPr>
          <p:cNvPr id="3" name="Content Placeholder 2"/>
          <p:cNvSpPr>
            <a:spLocks noGrp="1"/>
          </p:cNvSpPr>
          <p:nvPr>
            <p:ph idx="1"/>
          </p:nvPr>
        </p:nvSpPr>
        <p:spPr>
          <a:xfrm>
            <a:off x="118212" y="1481890"/>
            <a:ext cx="8845484" cy="4643751"/>
          </a:xfrm>
        </p:spPr>
        <p:txBody>
          <a:bodyPr/>
          <a:lstStyle/>
          <a:p>
            <a:pPr lvl="0" algn="just">
              <a:lnSpc>
                <a:spcPct val="150000"/>
              </a:lnSpc>
              <a:buFont typeface="Wingdings" panose="05000000000000000000" pitchFamily="2" charset="2"/>
              <a:buChar char="Ø"/>
            </a:pPr>
            <a:r>
              <a:rPr lang="en-US" sz="1800" dirty="0"/>
              <a:t> tMap: In this transformation </a:t>
            </a:r>
            <a:r>
              <a:rPr lang="en-US" sz="1800" b="1" dirty="0"/>
              <a:t>tMap</a:t>
            </a:r>
            <a:r>
              <a:rPr lang="en-US" sz="1800" dirty="0"/>
              <a:t> transforms and routes data from single or multiple sources to single or multiple destinations. </a:t>
            </a:r>
            <a:endParaRPr lang="en-US" sz="1800" dirty="0" smtClean="0"/>
          </a:p>
          <a:p>
            <a:pPr lvl="0" algn="just">
              <a:lnSpc>
                <a:spcPct val="150000"/>
              </a:lnSpc>
              <a:buFont typeface="Wingdings" panose="05000000000000000000" pitchFamily="2" charset="2"/>
              <a:buChar char="Ø"/>
            </a:pPr>
            <a:r>
              <a:rPr lang="en-US" sz="1800" dirty="0" smtClean="0"/>
              <a:t>In </a:t>
            </a:r>
            <a:r>
              <a:rPr lang="en-US" sz="1800" dirty="0"/>
              <a:t>the below mentioned example I have mapped the Emp_id column </a:t>
            </a:r>
            <a:r>
              <a:rPr lang="en-US" sz="1800" dirty="0" smtClean="0"/>
              <a:t>of </a:t>
            </a:r>
            <a:r>
              <a:rPr lang="en-US" sz="1800" dirty="0"/>
              <a:t>input excel with the output excel, plus I have also added function in tMap and added one more column in the output excel, which shows the insert timestamp of the record. tMap component is also mainly used to perform all </a:t>
            </a:r>
            <a:r>
              <a:rPr lang="en-US" sz="1800" dirty="0" smtClean="0"/>
              <a:t>your </a:t>
            </a:r>
            <a:r>
              <a:rPr lang="en-US" sz="1800" dirty="0"/>
              <a:t>lookup tasks as well, you can also define variable and expressions in this component.</a:t>
            </a:r>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54330" y="4654907"/>
            <a:ext cx="8409368" cy="1257300"/>
          </a:xfrm>
          <a:prstGeom prst="rect">
            <a:avLst/>
          </a:prstGeom>
          <a:noFill/>
          <a:ln>
            <a:noFill/>
          </a:ln>
          <a:extLst/>
        </p:spPr>
      </p:pic>
    </p:spTree>
    <p:extLst>
      <p:ext uri="{BB962C8B-B14F-4D97-AF65-F5344CB8AC3E}">
        <p14:creationId xmlns:p14="http://schemas.microsoft.com/office/powerpoint/2010/main" val="309100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Transformation Components (Contd..)</a:t>
            </a:r>
          </a:p>
        </p:txBody>
      </p:sp>
      <p:sp>
        <p:nvSpPr>
          <p:cNvPr id="3" name="Content Placeholder 2"/>
          <p:cNvSpPr>
            <a:spLocks noGrp="1"/>
          </p:cNvSpPr>
          <p:nvPr>
            <p:ph idx="1"/>
          </p:nvPr>
        </p:nvSpPr>
        <p:spPr>
          <a:xfrm>
            <a:off x="105333" y="1494770"/>
            <a:ext cx="8845484" cy="4643751"/>
          </a:xfrm>
        </p:spPr>
        <p:txBody>
          <a:bodyPr/>
          <a:lstStyle/>
          <a:p>
            <a:pPr algn="just">
              <a:lnSpc>
                <a:spcPct val="150000"/>
              </a:lnSpc>
              <a:buFont typeface="Wingdings" panose="05000000000000000000" pitchFamily="2" charset="2"/>
              <a:buChar char="Ø"/>
            </a:pPr>
            <a:r>
              <a:rPr lang="en-US" sz="1800" dirty="0"/>
              <a:t>tReplace: In this transformation tReplace we can search and replace records in the given input. </a:t>
            </a:r>
            <a:endParaRPr lang="en-US" sz="1800" dirty="0" smtClean="0"/>
          </a:p>
          <a:p>
            <a:pPr algn="just">
              <a:lnSpc>
                <a:spcPct val="150000"/>
              </a:lnSpc>
              <a:buFont typeface="Wingdings" panose="05000000000000000000" pitchFamily="2" charset="2"/>
              <a:buChar char="Ø"/>
            </a:pPr>
            <a:r>
              <a:rPr lang="en-US" sz="1800" dirty="0" smtClean="0"/>
              <a:t>In </a:t>
            </a:r>
            <a:r>
              <a:rPr lang="en-US" sz="1800" dirty="0"/>
              <a:t>the below mentioned snapshot I am passing one excel as input . By using this transformation we replace a specific records with any other value. Like here I am searching for the record </a:t>
            </a:r>
            <a:r>
              <a:rPr lang="en-US" sz="1800" dirty="0" smtClean="0"/>
              <a:t>‘Andheri’ </a:t>
            </a:r>
            <a:r>
              <a:rPr lang="en-US" sz="1800" dirty="0"/>
              <a:t>in the column Emp_Address and if it’s found then it is </a:t>
            </a:r>
            <a:r>
              <a:rPr lang="en-US" sz="1800" dirty="0" smtClean="0"/>
              <a:t>replaced </a:t>
            </a:r>
            <a:r>
              <a:rPr lang="en-US" sz="1800" dirty="0"/>
              <a:t>with the value </a:t>
            </a:r>
            <a:r>
              <a:rPr lang="en-US" sz="1800" dirty="0" smtClean="0"/>
              <a:t>‘Kandivali’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16884" y="5182553"/>
            <a:ext cx="8430902" cy="1000125"/>
          </a:xfrm>
          <a:prstGeom prst="rect">
            <a:avLst/>
          </a:prstGeom>
          <a:noFill/>
          <a:ln>
            <a:noFill/>
          </a:ln>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16884" y="4137339"/>
            <a:ext cx="8430902" cy="1045210"/>
          </a:xfrm>
          <a:prstGeom prst="rect">
            <a:avLst/>
          </a:prstGeom>
          <a:noFill/>
          <a:ln>
            <a:noFill/>
          </a:ln>
          <a:extLst/>
        </p:spPr>
      </p:pic>
    </p:spTree>
    <p:extLst>
      <p:ext uri="{BB962C8B-B14F-4D97-AF65-F5344CB8AC3E}">
        <p14:creationId xmlns:p14="http://schemas.microsoft.com/office/powerpoint/2010/main" val="185634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 Components (Contd..)</a:t>
            </a:r>
          </a:p>
        </p:txBody>
      </p:sp>
      <p:sp>
        <p:nvSpPr>
          <p:cNvPr id="3" name="Content Placeholder 2"/>
          <p:cNvSpPr>
            <a:spLocks noGrp="1"/>
          </p:cNvSpPr>
          <p:nvPr>
            <p:ph idx="1"/>
          </p:nvPr>
        </p:nvSpPr>
        <p:spPr>
          <a:xfrm>
            <a:off x="131091" y="1527241"/>
            <a:ext cx="8845484" cy="4643751"/>
          </a:xfrm>
        </p:spPr>
        <p:txBody>
          <a:bodyPr/>
          <a:lstStyle/>
          <a:p>
            <a:pPr lvl="0" algn="just">
              <a:lnSpc>
                <a:spcPct val="150000"/>
              </a:lnSpc>
            </a:pPr>
            <a:r>
              <a:rPr lang="en-US" sz="1800" dirty="0"/>
              <a:t>tReplicate: Duplicate the incoming schema into two identical output flows. Allows you to perform different operations on the same schema. A schema is a row description. </a:t>
            </a:r>
            <a:endParaRPr lang="en-US" sz="1800" dirty="0" smtClean="0"/>
          </a:p>
          <a:p>
            <a:pPr lvl="0" algn="just">
              <a:lnSpc>
                <a:spcPct val="150000"/>
              </a:lnSpc>
            </a:pPr>
            <a:r>
              <a:rPr lang="en-US" sz="1800" dirty="0" smtClean="0"/>
              <a:t>It </a:t>
            </a:r>
            <a:r>
              <a:rPr lang="en-US" sz="1800" dirty="0"/>
              <a:t>defines the number of fields (columns) to be processed and passed on to the next component. The schema is either Built-In or stored remotely in the Repository.</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8419" y="4009756"/>
            <a:ext cx="8254821" cy="1914526"/>
          </a:xfrm>
          <a:prstGeom prst="rect">
            <a:avLst/>
          </a:prstGeom>
        </p:spPr>
      </p:pic>
    </p:spTree>
    <p:extLst>
      <p:ext uri="{BB962C8B-B14F-4D97-AF65-F5344CB8AC3E}">
        <p14:creationId xmlns:p14="http://schemas.microsoft.com/office/powerpoint/2010/main" val="77822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 Components (Contd..)</a:t>
            </a:r>
          </a:p>
        </p:txBody>
      </p:sp>
      <p:sp>
        <p:nvSpPr>
          <p:cNvPr id="3" name="Content Placeholder 2"/>
          <p:cNvSpPr>
            <a:spLocks noGrp="1"/>
          </p:cNvSpPr>
          <p:nvPr>
            <p:ph idx="1"/>
          </p:nvPr>
        </p:nvSpPr>
        <p:spPr>
          <a:xfrm>
            <a:off x="149258" y="1494770"/>
            <a:ext cx="8845484" cy="4643751"/>
          </a:xfrm>
        </p:spPr>
        <p:txBody>
          <a:bodyPr/>
          <a:lstStyle/>
          <a:p>
            <a:pPr lvl="0" algn="just">
              <a:lnSpc>
                <a:spcPct val="150000"/>
              </a:lnSpc>
              <a:buFont typeface="Wingdings" panose="05000000000000000000" pitchFamily="2" charset="2"/>
              <a:buChar char="Ø"/>
            </a:pPr>
            <a:r>
              <a:rPr lang="en-US" sz="1800" dirty="0"/>
              <a:t>tsleep: By using this transformation we need to implement time off in job execution. The amount of time you want to off in the job execution is mentioned in terms of seconds.</a:t>
            </a:r>
          </a:p>
          <a:p>
            <a:pPr algn="just">
              <a:lnSpc>
                <a:spcPct val="150000"/>
              </a:lnSpc>
              <a:buFont typeface="Wingdings" panose="05000000000000000000" pitchFamily="2" charset="2"/>
              <a:buChar char="Ø"/>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92753" y="3061821"/>
            <a:ext cx="8316398" cy="1767759"/>
          </a:xfrm>
          <a:prstGeom prst="rect">
            <a:avLst/>
          </a:prstGeom>
          <a:noFill/>
          <a:ln>
            <a:noFill/>
          </a:ln>
          <a:extLst/>
        </p:spPr>
      </p:pic>
    </p:spTree>
    <p:extLst>
      <p:ext uri="{BB962C8B-B14F-4D97-AF65-F5344CB8AC3E}">
        <p14:creationId xmlns:p14="http://schemas.microsoft.com/office/powerpoint/2010/main" val="229346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History</a:t>
            </a:r>
            <a:endParaRPr lang="en-US" dirty="0"/>
          </a:p>
        </p:txBody>
      </p:sp>
      <p:sp>
        <p:nvSpPr>
          <p:cNvPr id="3" name="Content Placeholder 2"/>
          <p:cNvSpPr>
            <a:spLocks noGrp="1"/>
          </p:cNvSpPr>
          <p:nvPr>
            <p:ph idx="1"/>
          </p:nvPr>
        </p:nvSpPr>
        <p:spPr>
          <a:xfrm>
            <a:off x="143969" y="1520528"/>
            <a:ext cx="8845484" cy="4643751"/>
          </a:xfrm>
        </p:spPr>
        <p:txBody>
          <a:bodyPr/>
          <a:lstStyle/>
          <a:p>
            <a:pPr lvl="0" algn="just">
              <a:lnSpc>
                <a:spcPct val="150000"/>
              </a:lnSpc>
              <a:buFont typeface="Wingdings" panose="05000000000000000000" pitchFamily="2" charset="2"/>
              <a:buChar char="Ø"/>
            </a:pPr>
            <a:r>
              <a:rPr lang="en-US" sz="1800" dirty="0" smtClean="0"/>
              <a:t>Talend </a:t>
            </a:r>
            <a:r>
              <a:rPr lang="en-US" sz="1800" dirty="0"/>
              <a:t>was founded in 2005 by Bertrand Diard and Fabrice Bonan. Headquartered in Redwood City, California.</a:t>
            </a:r>
          </a:p>
          <a:p>
            <a:pPr lvl="0" algn="just">
              <a:lnSpc>
                <a:spcPct val="150000"/>
              </a:lnSpc>
              <a:buFont typeface="Wingdings" panose="05000000000000000000" pitchFamily="2" charset="2"/>
              <a:buChar char="Ø"/>
            </a:pPr>
            <a:r>
              <a:rPr lang="en-US" sz="1800" dirty="0" smtClean="0"/>
              <a:t>The </a:t>
            </a:r>
            <a:r>
              <a:rPr lang="en-US" sz="1800" dirty="0"/>
              <a:t>company's first product. Talend Open Studio for Data Integration was launched </a:t>
            </a:r>
            <a:r>
              <a:rPr lang="en-US" sz="1800" dirty="0" smtClean="0"/>
              <a:t>in </a:t>
            </a:r>
            <a:r>
              <a:rPr lang="en-US" sz="1800" dirty="0"/>
              <a:t>October 2006.</a:t>
            </a:r>
          </a:p>
          <a:p>
            <a:pPr lvl="0" algn="just">
              <a:lnSpc>
                <a:spcPct val="150000"/>
              </a:lnSpc>
              <a:buFont typeface="Wingdings" panose="05000000000000000000" pitchFamily="2" charset="2"/>
              <a:buChar char="Ø"/>
            </a:pPr>
            <a:r>
              <a:rPr lang="en-US" sz="1800" dirty="0" smtClean="0"/>
              <a:t>Currently </a:t>
            </a:r>
            <a:r>
              <a:rPr lang="en-US" sz="1800" dirty="0"/>
              <a:t>Talend has more than 4000 paying customers including eBay, Sony Online Entertainment ,Disney etc.</a:t>
            </a:r>
          </a:p>
          <a:p>
            <a:pPr lvl="0" algn="just">
              <a:lnSpc>
                <a:spcPct val="150000"/>
              </a:lnSpc>
              <a:buFont typeface="Wingdings" panose="05000000000000000000" pitchFamily="2" charset="2"/>
              <a:buChar char="Ø"/>
            </a:pPr>
            <a:r>
              <a:rPr lang="en-US" sz="1800" dirty="0" smtClean="0"/>
              <a:t>Current </a:t>
            </a:r>
            <a:r>
              <a:rPr lang="en-US" sz="1800" dirty="0"/>
              <a:t>version available is 6.2.0.</a:t>
            </a:r>
          </a:p>
          <a:p>
            <a:pPr lvl="0" algn="just">
              <a:lnSpc>
                <a:spcPct val="150000"/>
              </a:lnSpc>
              <a:buFont typeface="Wingdings" panose="05000000000000000000" pitchFamily="2" charset="2"/>
              <a:buChar char="Ø"/>
            </a:pPr>
            <a:r>
              <a:rPr lang="en-US" sz="1800" dirty="0" smtClean="0"/>
              <a:t>More </a:t>
            </a:r>
            <a:r>
              <a:rPr lang="en-US" sz="1800" dirty="0"/>
              <a:t>than </a:t>
            </a:r>
            <a:r>
              <a:rPr lang="en-US" sz="1800" dirty="0" smtClean="0"/>
              <a:t>900</a:t>
            </a:r>
            <a:r>
              <a:rPr lang="en-US" sz="1800" dirty="0"/>
              <a:t>+ built-in connectors that allow you to easily link a wide array of sources and targets.</a:t>
            </a:r>
          </a:p>
          <a:p>
            <a:endParaRPr lang="en-US" dirty="0"/>
          </a:p>
        </p:txBody>
      </p:sp>
    </p:spTree>
    <p:extLst>
      <p:ext uri="{BB962C8B-B14F-4D97-AF65-F5344CB8AC3E}">
        <p14:creationId xmlns:p14="http://schemas.microsoft.com/office/powerpoint/2010/main" val="344751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Database C</a:t>
            </a:r>
            <a:r>
              <a:rPr lang="en-US" dirty="0" smtClean="0"/>
              <a:t>omponent</a:t>
            </a:r>
            <a:endParaRPr lang="en-US" dirty="0"/>
          </a:p>
        </p:txBody>
      </p:sp>
      <p:sp>
        <p:nvSpPr>
          <p:cNvPr id="3" name="Content Placeholder 2"/>
          <p:cNvSpPr>
            <a:spLocks noGrp="1"/>
          </p:cNvSpPr>
          <p:nvPr>
            <p:ph idx="1"/>
          </p:nvPr>
        </p:nvSpPr>
        <p:spPr>
          <a:xfrm>
            <a:off x="143969" y="1481890"/>
            <a:ext cx="8845484" cy="4643751"/>
          </a:xfrm>
        </p:spPr>
        <p:txBody>
          <a:bodyPr/>
          <a:lstStyle/>
          <a:p>
            <a:pPr lvl="0" algn="just">
              <a:lnSpc>
                <a:spcPct val="150000"/>
              </a:lnSpc>
              <a:buFont typeface="Wingdings" panose="05000000000000000000" pitchFamily="2" charset="2"/>
              <a:buChar char="Ø"/>
            </a:pPr>
            <a:r>
              <a:rPr lang="en-US" sz="1800" dirty="0" smtClean="0"/>
              <a:t>These </a:t>
            </a:r>
            <a:r>
              <a:rPr lang="en-US" sz="1800" dirty="0"/>
              <a:t>include connectors for the most popular and traditional databases. </a:t>
            </a:r>
            <a:endParaRPr lang="en-US" sz="1800" dirty="0" smtClean="0"/>
          </a:p>
          <a:p>
            <a:pPr lvl="0" algn="just">
              <a:lnSpc>
                <a:spcPct val="150000"/>
              </a:lnSpc>
              <a:buFont typeface="Wingdings" panose="05000000000000000000" pitchFamily="2" charset="2"/>
              <a:buChar char="Ø"/>
            </a:pPr>
            <a:r>
              <a:rPr lang="en-US" sz="1800" dirty="0" smtClean="0"/>
              <a:t>These </a:t>
            </a:r>
            <a:r>
              <a:rPr lang="en-US" sz="1800" dirty="0"/>
              <a:t>connectors cover various needs, including: </a:t>
            </a:r>
            <a:endParaRPr lang="en-US" sz="1800" dirty="0" smtClean="0"/>
          </a:p>
          <a:p>
            <a:pPr lvl="1" algn="just">
              <a:lnSpc>
                <a:spcPct val="150000"/>
              </a:lnSpc>
              <a:buFont typeface="Wingdings" panose="05000000000000000000" pitchFamily="2" charset="2"/>
              <a:buChar char="ü"/>
            </a:pPr>
            <a:r>
              <a:rPr lang="en-US" sz="1400" dirty="0" smtClean="0"/>
              <a:t>opening </a:t>
            </a:r>
            <a:r>
              <a:rPr lang="en-US" sz="1400" dirty="0"/>
              <a:t>connections, </a:t>
            </a:r>
            <a:endParaRPr lang="en-US" sz="1400" dirty="0" smtClean="0"/>
          </a:p>
          <a:p>
            <a:pPr lvl="1" algn="just">
              <a:lnSpc>
                <a:spcPct val="150000"/>
              </a:lnSpc>
              <a:buFont typeface="Wingdings" panose="05000000000000000000" pitchFamily="2" charset="2"/>
              <a:buChar char="ü"/>
            </a:pPr>
            <a:r>
              <a:rPr lang="en-US" sz="1400" dirty="0" smtClean="0"/>
              <a:t>reading </a:t>
            </a:r>
            <a:r>
              <a:rPr lang="en-US" sz="1400" dirty="0"/>
              <a:t>and writing tables, </a:t>
            </a:r>
            <a:endParaRPr lang="en-US" sz="1400" dirty="0" smtClean="0"/>
          </a:p>
          <a:p>
            <a:pPr lvl="1" algn="just">
              <a:lnSpc>
                <a:spcPct val="150000"/>
              </a:lnSpc>
              <a:buFont typeface="Wingdings" panose="05000000000000000000" pitchFamily="2" charset="2"/>
              <a:buChar char="ü"/>
            </a:pPr>
            <a:r>
              <a:rPr lang="en-US" sz="1400" dirty="0" smtClean="0"/>
              <a:t>committing </a:t>
            </a:r>
            <a:r>
              <a:rPr lang="en-US" sz="1400" dirty="0"/>
              <a:t>transactions as a whole, </a:t>
            </a:r>
            <a:endParaRPr lang="en-US" sz="1400" dirty="0" smtClean="0"/>
          </a:p>
          <a:p>
            <a:pPr lvl="1" algn="just">
              <a:lnSpc>
                <a:spcPct val="150000"/>
              </a:lnSpc>
              <a:buFont typeface="Wingdings" panose="05000000000000000000" pitchFamily="2" charset="2"/>
              <a:buChar char="ü"/>
            </a:pPr>
            <a:r>
              <a:rPr lang="en-US" sz="1400" dirty="0" smtClean="0"/>
              <a:t>performing </a:t>
            </a:r>
            <a:r>
              <a:rPr lang="en-US" sz="1400" dirty="0"/>
              <a:t>rollback for error handling. </a:t>
            </a:r>
            <a:endParaRPr lang="en-US" sz="1400" dirty="0" smtClean="0"/>
          </a:p>
          <a:p>
            <a:pPr lvl="0" algn="just">
              <a:lnSpc>
                <a:spcPct val="150000"/>
              </a:lnSpc>
              <a:buFont typeface="Wingdings" panose="05000000000000000000" pitchFamily="2" charset="2"/>
              <a:buChar char="Ø"/>
            </a:pPr>
            <a:r>
              <a:rPr lang="en-US" sz="1800" dirty="0" smtClean="0"/>
              <a:t>Over </a:t>
            </a:r>
            <a:r>
              <a:rPr lang="en-US" sz="1800" dirty="0"/>
              <a:t>40 RDBMS are supported. Other types of database connectors, such as connectors for Appliance/DW databases and database management</a:t>
            </a:r>
            <a:r>
              <a:rPr lang="en-US" sz="1800" dirty="0" smtClean="0"/>
              <a:t>.</a:t>
            </a:r>
          </a:p>
          <a:p>
            <a:pPr algn="just">
              <a:lnSpc>
                <a:spcPct val="150000"/>
              </a:lnSpc>
              <a:buFont typeface="Wingdings" panose="05000000000000000000" pitchFamily="2" charset="2"/>
              <a:buChar char="Ø"/>
            </a:pPr>
            <a:r>
              <a:rPr lang="en-US" sz="1800" dirty="0"/>
              <a:t>There are about 346 components under the Database component category. </a:t>
            </a:r>
          </a:p>
          <a:p>
            <a:endParaRPr lang="en-US" dirty="0"/>
          </a:p>
        </p:txBody>
      </p:sp>
    </p:spTree>
    <p:extLst>
      <p:ext uri="{BB962C8B-B14F-4D97-AF65-F5344CB8AC3E}">
        <p14:creationId xmlns:p14="http://schemas.microsoft.com/office/powerpoint/2010/main" val="33244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a:t>
            </a:r>
            <a:r>
              <a:rPr lang="en-US" dirty="0" smtClean="0"/>
              <a:t>Component (Contd..)</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07197530"/>
              </p:ext>
            </p:extLst>
          </p:nvPr>
        </p:nvGraphicFramePr>
        <p:xfrm>
          <a:off x="216389" y="1343026"/>
          <a:ext cx="8716596" cy="4836483"/>
        </p:xfrm>
        <a:graphic>
          <a:graphicData uri="http://schemas.openxmlformats.org/drawingml/2006/table">
            <a:tbl>
              <a:tblPr firstRow="1" bandRow="1">
                <a:tableStyleId>{5C22544A-7EE6-4342-B048-85BDC9FD1C3A}</a:tableStyleId>
              </a:tblPr>
              <a:tblGrid>
                <a:gridCol w="1452766"/>
                <a:gridCol w="1452766"/>
                <a:gridCol w="1452766"/>
                <a:gridCol w="1452766"/>
                <a:gridCol w="1452766"/>
                <a:gridCol w="1452766"/>
              </a:tblGrid>
              <a:tr h="342848">
                <a:tc gridSpan="6">
                  <a:txBody>
                    <a:bodyPr/>
                    <a:lstStyle/>
                    <a:p>
                      <a:r>
                        <a:rPr lang="en-US" dirty="0" smtClean="0"/>
                        <a:t>Databases - Traditional components</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42848">
                <a:tc>
                  <a:txBody>
                    <a:bodyPr/>
                    <a:lstStyle/>
                    <a:p>
                      <a:pPr algn="l" fontAlgn="b"/>
                      <a:r>
                        <a:rPr lang="en-US" sz="1100" b="0" i="0" u="none" strike="noStrike" dirty="0" err="1">
                          <a:solidFill>
                            <a:srgbClr val="000000"/>
                          </a:solidFill>
                          <a:effectLst/>
                          <a:latin typeface="Calibri"/>
                        </a:rPr>
                        <a:t>tAccessBulkExec</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a:solidFill>
                            <a:srgbClr val="000000"/>
                          </a:solidFill>
                          <a:effectLst/>
                          <a:latin typeface="Calibri"/>
                        </a:rPr>
                        <a:t>tDB2Commit</a:t>
                      </a:r>
                    </a:p>
                  </a:txBody>
                  <a:tcPr marL="9525" marR="9525" marT="9525" marB="0" anchor="b"/>
                </a:tc>
                <a:tc>
                  <a:txBody>
                    <a:bodyPr/>
                    <a:lstStyle/>
                    <a:p>
                      <a:pPr algn="l" fontAlgn="b"/>
                      <a:r>
                        <a:rPr lang="en-US" sz="1100" b="0" i="0" u="none" strike="noStrike">
                          <a:solidFill>
                            <a:srgbClr val="000000"/>
                          </a:solidFill>
                          <a:effectLst/>
                          <a:latin typeface="Calibri"/>
                        </a:rPr>
                        <a:t>tInformixSP</a:t>
                      </a:r>
                    </a:p>
                  </a:txBody>
                  <a:tcPr marL="9525" marR="9525" marT="9525" marB="0" anchor="b"/>
                </a:tc>
                <a:tc>
                  <a:txBody>
                    <a:bodyPr/>
                    <a:lstStyle/>
                    <a:p>
                      <a:pPr algn="l" fontAlgn="b"/>
                      <a:r>
                        <a:rPr lang="en-US" sz="1100" b="0" i="0" u="none" strike="noStrike" dirty="0" err="1">
                          <a:solidFill>
                            <a:srgbClr val="000000"/>
                          </a:solidFill>
                          <a:effectLst/>
                          <a:latin typeface="Calibri"/>
                        </a:rPr>
                        <a:t>tMSSqlTableList</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dirty="0" err="1">
                          <a:solidFill>
                            <a:srgbClr val="000000"/>
                          </a:solidFill>
                          <a:effectLst/>
                          <a:latin typeface="Calibri"/>
                        </a:rPr>
                        <a:t>tOleDbRow</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a:solidFill>
                            <a:srgbClr val="000000"/>
                          </a:solidFill>
                          <a:effectLst/>
                          <a:latin typeface="Calibri"/>
                        </a:rPr>
                        <a:t>tPostgresqlOutput</a:t>
                      </a:r>
                    </a:p>
                  </a:txBody>
                  <a:tcPr marL="9525" marR="9525" marT="9525" marB="0" anchor="b"/>
                </a:tc>
              </a:tr>
              <a:tr h="342848">
                <a:tc>
                  <a:txBody>
                    <a:bodyPr/>
                    <a:lstStyle/>
                    <a:p>
                      <a:pPr algn="l" fontAlgn="b"/>
                      <a:r>
                        <a:rPr lang="en-US" sz="1100" b="0" i="0" u="none" strike="noStrike">
                          <a:solidFill>
                            <a:srgbClr val="000000"/>
                          </a:solidFill>
                          <a:effectLst/>
                          <a:latin typeface="Calibri"/>
                        </a:rPr>
                        <a:t>tAccessClose</a:t>
                      </a:r>
                    </a:p>
                  </a:txBody>
                  <a:tcPr marL="9525" marR="9525" marT="9525" marB="0" anchor="b"/>
                </a:tc>
                <a:tc>
                  <a:txBody>
                    <a:bodyPr/>
                    <a:lstStyle/>
                    <a:p>
                      <a:pPr algn="l" fontAlgn="b"/>
                      <a:r>
                        <a:rPr lang="en-US" sz="1100" b="0" i="0" u="none" strike="noStrike" dirty="0">
                          <a:solidFill>
                            <a:srgbClr val="000000"/>
                          </a:solidFill>
                          <a:effectLst/>
                          <a:latin typeface="Calibri"/>
                        </a:rPr>
                        <a:t>tDB2Connection</a:t>
                      </a:r>
                    </a:p>
                  </a:txBody>
                  <a:tcPr marL="9525" marR="9525" marT="9525" marB="0" anchor="b"/>
                </a:tc>
                <a:tc>
                  <a:txBody>
                    <a:bodyPr/>
                    <a:lstStyle/>
                    <a:p>
                      <a:pPr algn="l" fontAlgn="b"/>
                      <a:r>
                        <a:rPr lang="en-US" sz="1100" b="0" i="0" u="none" strike="noStrike">
                          <a:solidFill>
                            <a:srgbClr val="000000"/>
                          </a:solidFill>
                          <a:effectLst/>
                          <a:latin typeface="Calibri"/>
                        </a:rPr>
                        <a:t>tMemSQLClose - Databases</a:t>
                      </a:r>
                    </a:p>
                  </a:txBody>
                  <a:tcPr marL="9525" marR="9525" marT="9525" marB="0" anchor="b"/>
                </a:tc>
                <a:tc>
                  <a:txBody>
                    <a:bodyPr/>
                    <a:lstStyle/>
                    <a:p>
                      <a:pPr algn="l" fontAlgn="b"/>
                      <a:r>
                        <a:rPr lang="en-US" sz="1100" b="0" i="0" u="none" strike="noStrike">
                          <a:solidFill>
                            <a:srgbClr val="000000"/>
                          </a:solidFill>
                          <a:effectLst/>
                          <a:latin typeface="Calibri"/>
                        </a:rPr>
                        <a:t>tMysqlBulkExec</a:t>
                      </a:r>
                    </a:p>
                  </a:txBody>
                  <a:tcPr marL="9525" marR="9525" marT="9525" marB="0" anchor="b"/>
                </a:tc>
                <a:tc>
                  <a:txBody>
                    <a:bodyPr/>
                    <a:lstStyle/>
                    <a:p>
                      <a:pPr algn="l" fontAlgn="b"/>
                      <a:r>
                        <a:rPr lang="en-US" sz="1100" b="0" i="0" u="none" strike="noStrike">
                          <a:solidFill>
                            <a:srgbClr val="000000"/>
                          </a:solidFill>
                          <a:effectLst/>
                          <a:latin typeface="Calibri"/>
                        </a:rPr>
                        <a:t>tOracleBulkExec</a:t>
                      </a:r>
                    </a:p>
                  </a:txBody>
                  <a:tcPr marL="9525" marR="9525" marT="9525" marB="0" anchor="b"/>
                </a:tc>
                <a:tc>
                  <a:txBody>
                    <a:bodyPr/>
                    <a:lstStyle/>
                    <a:p>
                      <a:pPr algn="l" fontAlgn="b"/>
                      <a:r>
                        <a:rPr lang="en-US" sz="1100" b="0" i="0" u="none" strike="noStrike">
                          <a:solidFill>
                            <a:srgbClr val="000000"/>
                          </a:solidFill>
                          <a:effectLst/>
                          <a:latin typeface="Calibri"/>
                        </a:rPr>
                        <a:t>tPostgresqlOutputBulk</a:t>
                      </a:r>
                    </a:p>
                  </a:txBody>
                  <a:tcPr marL="9525" marR="9525" marT="9525" marB="0" anchor="b"/>
                </a:tc>
              </a:tr>
              <a:tr h="342848">
                <a:tc>
                  <a:txBody>
                    <a:bodyPr/>
                    <a:lstStyle/>
                    <a:p>
                      <a:pPr algn="l" fontAlgn="b"/>
                      <a:r>
                        <a:rPr lang="en-US" sz="1100" b="0" i="0" u="none" strike="noStrike">
                          <a:solidFill>
                            <a:srgbClr val="000000"/>
                          </a:solidFill>
                          <a:effectLst/>
                          <a:latin typeface="Calibri"/>
                        </a:rPr>
                        <a:t>tAccessCommit</a:t>
                      </a:r>
                    </a:p>
                  </a:txBody>
                  <a:tcPr marL="9525" marR="9525" marT="9525" marB="0" anchor="b"/>
                </a:tc>
                <a:tc>
                  <a:txBody>
                    <a:bodyPr/>
                    <a:lstStyle/>
                    <a:p>
                      <a:pPr algn="l" fontAlgn="b"/>
                      <a:r>
                        <a:rPr lang="en-US" sz="1100" b="0" i="0" u="none" strike="noStrike">
                          <a:solidFill>
                            <a:srgbClr val="000000"/>
                          </a:solidFill>
                          <a:effectLst/>
                          <a:latin typeface="Calibri"/>
                        </a:rPr>
                        <a:t>tDB2Input</a:t>
                      </a:r>
                    </a:p>
                  </a:txBody>
                  <a:tcPr marL="9525" marR="9525" marT="9525" marB="0" anchor="b"/>
                </a:tc>
                <a:tc>
                  <a:txBody>
                    <a:bodyPr/>
                    <a:lstStyle/>
                    <a:p>
                      <a:pPr algn="l" fontAlgn="b"/>
                      <a:r>
                        <a:rPr lang="en-US" sz="1100" b="0" i="0" u="none" strike="noStrike">
                          <a:solidFill>
                            <a:srgbClr val="000000"/>
                          </a:solidFill>
                          <a:effectLst/>
                          <a:latin typeface="Calibri"/>
                        </a:rPr>
                        <a:t>tMemSQLConnection - Databases</a:t>
                      </a:r>
                    </a:p>
                  </a:txBody>
                  <a:tcPr marL="9525" marR="9525" marT="9525" marB="0" anchor="b"/>
                </a:tc>
                <a:tc>
                  <a:txBody>
                    <a:bodyPr/>
                    <a:lstStyle/>
                    <a:p>
                      <a:pPr algn="l" fontAlgn="b"/>
                      <a:r>
                        <a:rPr lang="en-US" sz="1100" b="0" i="0" u="none" strike="noStrike">
                          <a:solidFill>
                            <a:srgbClr val="000000"/>
                          </a:solidFill>
                          <a:effectLst/>
                          <a:latin typeface="Calibri"/>
                        </a:rPr>
                        <a:t>tMysqlClose</a:t>
                      </a:r>
                    </a:p>
                  </a:txBody>
                  <a:tcPr marL="9525" marR="9525" marT="9525" marB="0" anchor="b"/>
                </a:tc>
                <a:tc>
                  <a:txBody>
                    <a:bodyPr/>
                    <a:lstStyle/>
                    <a:p>
                      <a:pPr algn="l" fontAlgn="b"/>
                      <a:r>
                        <a:rPr lang="en-US" sz="1100" b="0" i="0" u="none" strike="noStrike">
                          <a:solidFill>
                            <a:srgbClr val="000000"/>
                          </a:solidFill>
                          <a:effectLst/>
                          <a:latin typeface="Calibri"/>
                        </a:rPr>
                        <a:t>tOracleClose</a:t>
                      </a:r>
                    </a:p>
                  </a:txBody>
                  <a:tcPr marL="9525" marR="9525" marT="9525" marB="0" anchor="b"/>
                </a:tc>
                <a:tc>
                  <a:txBody>
                    <a:bodyPr/>
                    <a:lstStyle/>
                    <a:p>
                      <a:pPr algn="l" fontAlgn="b"/>
                      <a:r>
                        <a:rPr lang="en-US" sz="1100" b="0" i="0" u="none" strike="noStrike">
                          <a:solidFill>
                            <a:srgbClr val="000000"/>
                          </a:solidFill>
                          <a:effectLst/>
                          <a:latin typeface="Calibri"/>
                        </a:rPr>
                        <a:t>tPostgresqlOutputBulkExec</a:t>
                      </a:r>
                    </a:p>
                  </a:txBody>
                  <a:tcPr marL="9525" marR="9525" marT="9525" marB="0" anchor="b"/>
                </a:tc>
              </a:tr>
              <a:tr h="342848">
                <a:tc>
                  <a:txBody>
                    <a:bodyPr/>
                    <a:lstStyle/>
                    <a:p>
                      <a:pPr algn="l" fontAlgn="b"/>
                      <a:r>
                        <a:rPr lang="en-US" sz="1100" b="0" i="0" u="none" strike="noStrike">
                          <a:solidFill>
                            <a:srgbClr val="000000"/>
                          </a:solidFill>
                          <a:effectLst/>
                          <a:latin typeface="Calibri"/>
                        </a:rPr>
                        <a:t>tAccessConnection</a:t>
                      </a:r>
                    </a:p>
                  </a:txBody>
                  <a:tcPr marL="9525" marR="9525" marT="9525" marB="0" anchor="b"/>
                </a:tc>
                <a:tc>
                  <a:txBody>
                    <a:bodyPr/>
                    <a:lstStyle/>
                    <a:p>
                      <a:pPr algn="l" fontAlgn="b"/>
                      <a:r>
                        <a:rPr lang="en-US" sz="1100" b="0" i="0" u="none" strike="noStrike">
                          <a:solidFill>
                            <a:srgbClr val="000000"/>
                          </a:solidFill>
                          <a:effectLst/>
                          <a:latin typeface="Calibri"/>
                        </a:rPr>
                        <a:t>tDB2Output</a:t>
                      </a:r>
                    </a:p>
                  </a:txBody>
                  <a:tcPr marL="9525" marR="9525" marT="9525" marB="0" anchor="b"/>
                </a:tc>
                <a:tc>
                  <a:txBody>
                    <a:bodyPr/>
                    <a:lstStyle/>
                    <a:p>
                      <a:pPr algn="l" fontAlgn="b"/>
                      <a:r>
                        <a:rPr lang="en-US" sz="1100" b="0" i="0" u="none" strike="noStrike">
                          <a:solidFill>
                            <a:srgbClr val="000000"/>
                          </a:solidFill>
                          <a:effectLst/>
                          <a:latin typeface="Calibri"/>
                        </a:rPr>
                        <a:t>tMemSQLInput - Databases</a:t>
                      </a:r>
                    </a:p>
                  </a:txBody>
                  <a:tcPr marL="9525" marR="9525" marT="9525" marB="0" anchor="b"/>
                </a:tc>
                <a:tc>
                  <a:txBody>
                    <a:bodyPr/>
                    <a:lstStyle/>
                    <a:p>
                      <a:pPr algn="l" fontAlgn="b"/>
                      <a:r>
                        <a:rPr lang="en-US" sz="1100" b="0" i="0" u="none" strike="noStrike">
                          <a:solidFill>
                            <a:srgbClr val="000000"/>
                          </a:solidFill>
                          <a:effectLst/>
                          <a:latin typeface="Calibri"/>
                        </a:rPr>
                        <a:t>tMysqlColumnList</a:t>
                      </a:r>
                    </a:p>
                  </a:txBody>
                  <a:tcPr marL="9525" marR="9525" marT="9525" marB="0" anchor="b"/>
                </a:tc>
                <a:tc>
                  <a:txBody>
                    <a:bodyPr/>
                    <a:lstStyle/>
                    <a:p>
                      <a:pPr algn="l" fontAlgn="b"/>
                      <a:r>
                        <a:rPr lang="en-US" sz="1100" b="0" i="0" u="none" strike="noStrike">
                          <a:solidFill>
                            <a:srgbClr val="000000"/>
                          </a:solidFill>
                          <a:effectLst/>
                          <a:latin typeface="Calibri"/>
                        </a:rPr>
                        <a:t>tOracleCommit</a:t>
                      </a:r>
                    </a:p>
                  </a:txBody>
                  <a:tcPr marL="9525" marR="9525" marT="9525" marB="0" anchor="b"/>
                </a:tc>
                <a:tc>
                  <a:txBody>
                    <a:bodyPr/>
                    <a:lstStyle/>
                    <a:p>
                      <a:pPr algn="l" fontAlgn="b"/>
                      <a:r>
                        <a:rPr lang="en-US" sz="1100" b="0" i="0" u="none" strike="noStrike">
                          <a:solidFill>
                            <a:srgbClr val="000000"/>
                          </a:solidFill>
                          <a:effectLst/>
                          <a:latin typeface="Calibri"/>
                        </a:rPr>
                        <a:t>tPostgresqlRollback</a:t>
                      </a:r>
                    </a:p>
                  </a:txBody>
                  <a:tcPr marL="9525" marR="9525" marT="9525" marB="0" anchor="b"/>
                </a:tc>
              </a:tr>
              <a:tr h="342848">
                <a:tc>
                  <a:txBody>
                    <a:bodyPr/>
                    <a:lstStyle/>
                    <a:p>
                      <a:pPr algn="l" fontAlgn="b"/>
                      <a:r>
                        <a:rPr lang="en-US" sz="1100" b="0" i="0" u="none" strike="noStrike">
                          <a:solidFill>
                            <a:srgbClr val="000000"/>
                          </a:solidFill>
                          <a:effectLst/>
                          <a:latin typeface="Calibri"/>
                        </a:rPr>
                        <a:t>tAccessInput</a:t>
                      </a:r>
                    </a:p>
                  </a:txBody>
                  <a:tcPr marL="9525" marR="9525" marT="9525" marB="0" anchor="b"/>
                </a:tc>
                <a:tc>
                  <a:txBody>
                    <a:bodyPr/>
                    <a:lstStyle/>
                    <a:p>
                      <a:pPr algn="l" fontAlgn="b"/>
                      <a:r>
                        <a:rPr lang="en-US" sz="1100" b="0" i="0" u="none" strike="noStrike">
                          <a:solidFill>
                            <a:srgbClr val="000000"/>
                          </a:solidFill>
                          <a:effectLst/>
                          <a:latin typeface="Calibri"/>
                        </a:rPr>
                        <a:t>tDB2Rollback</a:t>
                      </a:r>
                    </a:p>
                  </a:txBody>
                  <a:tcPr marL="9525" marR="9525" marT="9525" marB="0" anchor="b"/>
                </a:tc>
                <a:tc>
                  <a:txBody>
                    <a:bodyPr/>
                    <a:lstStyle/>
                    <a:p>
                      <a:pPr algn="l" fontAlgn="b"/>
                      <a:r>
                        <a:rPr lang="en-US" sz="1100" b="0" i="0" u="none" strike="noStrike">
                          <a:solidFill>
                            <a:srgbClr val="000000"/>
                          </a:solidFill>
                          <a:effectLst/>
                          <a:latin typeface="Calibri"/>
                        </a:rPr>
                        <a:t>tMemSQLOutput - Databases</a:t>
                      </a:r>
                    </a:p>
                  </a:txBody>
                  <a:tcPr marL="9525" marR="9525" marT="9525" marB="0" anchor="b"/>
                </a:tc>
                <a:tc>
                  <a:txBody>
                    <a:bodyPr/>
                    <a:lstStyle/>
                    <a:p>
                      <a:pPr algn="l" fontAlgn="b"/>
                      <a:r>
                        <a:rPr lang="en-US" sz="1100" b="0" i="0" u="none" strike="noStrike">
                          <a:solidFill>
                            <a:srgbClr val="000000"/>
                          </a:solidFill>
                          <a:effectLst/>
                          <a:latin typeface="Calibri"/>
                        </a:rPr>
                        <a:t>tMysqlCommit</a:t>
                      </a:r>
                    </a:p>
                  </a:txBody>
                  <a:tcPr marL="9525" marR="9525" marT="9525" marB="0" anchor="b"/>
                </a:tc>
                <a:tc>
                  <a:txBody>
                    <a:bodyPr/>
                    <a:lstStyle/>
                    <a:p>
                      <a:pPr algn="l" fontAlgn="b"/>
                      <a:r>
                        <a:rPr lang="en-US" sz="1100" b="0" i="0" u="none" strike="noStrike">
                          <a:solidFill>
                            <a:srgbClr val="000000"/>
                          </a:solidFill>
                          <a:effectLst/>
                          <a:latin typeface="Calibri"/>
                        </a:rPr>
                        <a:t>tOracleConnection</a:t>
                      </a:r>
                    </a:p>
                  </a:txBody>
                  <a:tcPr marL="9525" marR="9525" marT="9525" marB="0" anchor="b"/>
                </a:tc>
                <a:tc>
                  <a:txBody>
                    <a:bodyPr/>
                    <a:lstStyle/>
                    <a:p>
                      <a:pPr algn="l" fontAlgn="b"/>
                      <a:r>
                        <a:rPr lang="en-US" sz="1100" b="0" i="0" u="none" strike="noStrike">
                          <a:solidFill>
                            <a:srgbClr val="000000"/>
                          </a:solidFill>
                          <a:effectLst/>
                          <a:latin typeface="Calibri"/>
                        </a:rPr>
                        <a:t>tPostgresqlRow</a:t>
                      </a:r>
                    </a:p>
                  </a:txBody>
                  <a:tcPr marL="9525" marR="9525" marT="9525" marB="0" anchor="b"/>
                </a:tc>
              </a:tr>
              <a:tr h="342848">
                <a:tc>
                  <a:txBody>
                    <a:bodyPr/>
                    <a:lstStyle/>
                    <a:p>
                      <a:pPr algn="l" fontAlgn="b"/>
                      <a:r>
                        <a:rPr lang="en-US" sz="1100" b="0" i="0" u="none" strike="noStrike">
                          <a:solidFill>
                            <a:srgbClr val="000000"/>
                          </a:solidFill>
                          <a:effectLst/>
                          <a:latin typeface="Calibri"/>
                        </a:rPr>
                        <a:t>tAccessOutput</a:t>
                      </a:r>
                    </a:p>
                  </a:txBody>
                  <a:tcPr marL="9525" marR="9525" marT="9525" marB="0" anchor="b"/>
                </a:tc>
                <a:tc>
                  <a:txBody>
                    <a:bodyPr/>
                    <a:lstStyle/>
                    <a:p>
                      <a:pPr algn="l" fontAlgn="b"/>
                      <a:r>
                        <a:rPr lang="en-US" sz="1100" b="0" i="0" u="none" strike="noStrike">
                          <a:solidFill>
                            <a:srgbClr val="000000"/>
                          </a:solidFill>
                          <a:effectLst/>
                          <a:latin typeface="Calibri"/>
                        </a:rPr>
                        <a:t>tDB2Row</a:t>
                      </a:r>
                    </a:p>
                  </a:txBody>
                  <a:tcPr marL="9525" marR="9525" marT="9525" marB="0" anchor="b"/>
                </a:tc>
                <a:tc>
                  <a:txBody>
                    <a:bodyPr/>
                    <a:lstStyle/>
                    <a:p>
                      <a:pPr algn="l" fontAlgn="b"/>
                      <a:r>
                        <a:rPr lang="en-US" sz="1100" b="0" i="0" u="none" strike="noStrike">
                          <a:solidFill>
                            <a:srgbClr val="000000"/>
                          </a:solidFill>
                          <a:effectLst/>
                          <a:latin typeface="Calibri"/>
                        </a:rPr>
                        <a:t>tMemSQLRow - Databases</a:t>
                      </a:r>
                    </a:p>
                  </a:txBody>
                  <a:tcPr marL="9525" marR="9525" marT="9525" marB="0" anchor="b"/>
                </a:tc>
                <a:tc>
                  <a:txBody>
                    <a:bodyPr/>
                    <a:lstStyle/>
                    <a:p>
                      <a:pPr algn="l" fontAlgn="b"/>
                      <a:r>
                        <a:rPr lang="en-US" sz="1100" b="0" i="0" u="none" strike="noStrike">
                          <a:solidFill>
                            <a:srgbClr val="000000"/>
                          </a:solidFill>
                          <a:effectLst/>
                          <a:latin typeface="Calibri"/>
                        </a:rPr>
                        <a:t>tMysqlConnection</a:t>
                      </a:r>
                    </a:p>
                  </a:txBody>
                  <a:tcPr marL="9525" marR="9525" marT="9525" marB="0" anchor="b"/>
                </a:tc>
                <a:tc>
                  <a:txBody>
                    <a:bodyPr/>
                    <a:lstStyle/>
                    <a:p>
                      <a:pPr algn="l" fontAlgn="b"/>
                      <a:r>
                        <a:rPr lang="en-US" sz="1100" b="0" i="0" u="none" strike="noStrike">
                          <a:solidFill>
                            <a:srgbClr val="000000"/>
                          </a:solidFill>
                          <a:effectLst/>
                          <a:latin typeface="Calibri"/>
                        </a:rPr>
                        <a:t>tOracleInput</a:t>
                      </a:r>
                    </a:p>
                  </a:txBody>
                  <a:tcPr marL="9525" marR="9525" marT="9525" marB="0" anchor="b"/>
                </a:tc>
                <a:tc>
                  <a:txBody>
                    <a:bodyPr/>
                    <a:lstStyle/>
                    <a:p>
                      <a:pPr algn="l" fontAlgn="b"/>
                      <a:r>
                        <a:rPr lang="en-US" sz="1100" b="0" i="0" u="none" strike="noStrike">
                          <a:solidFill>
                            <a:srgbClr val="000000"/>
                          </a:solidFill>
                          <a:effectLst/>
                          <a:latin typeface="Calibri"/>
                        </a:rPr>
                        <a:t>tPostgresqlSCD - Databases</a:t>
                      </a:r>
                    </a:p>
                  </a:txBody>
                  <a:tcPr marL="9525" marR="9525" marT="9525" marB="0" anchor="b"/>
                </a:tc>
              </a:tr>
              <a:tr h="342848">
                <a:tc>
                  <a:txBody>
                    <a:bodyPr/>
                    <a:lstStyle/>
                    <a:p>
                      <a:pPr algn="l" fontAlgn="b"/>
                      <a:r>
                        <a:rPr lang="en-US" sz="1100" b="0" i="0" u="none" strike="noStrike">
                          <a:solidFill>
                            <a:srgbClr val="000000"/>
                          </a:solidFill>
                          <a:effectLst/>
                          <a:latin typeface="Calibri"/>
                        </a:rPr>
                        <a:t>tAccessOutputBulk</a:t>
                      </a:r>
                    </a:p>
                  </a:txBody>
                  <a:tcPr marL="9525" marR="9525" marT="9525" marB="0" anchor="b"/>
                </a:tc>
                <a:tc>
                  <a:txBody>
                    <a:bodyPr/>
                    <a:lstStyle/>
                    <a:p>
                      <a:pPr algn="l" fontAlgn="b"/>
                      <a:r>
                        <a:rPr lang="en-US" sz="1100" b="0" i="0" u="none" strike="noStrike">
                          <a:solidFill>
                            <a:srgbClr val="000000"/>
                          </a:solidFill>
                          <a:effectLst/>
                          <a:latin typeface="Calibri"/>
                        </a:rPr>
                        <a:t>tDB2SCD - Databases</a:t>
                      </a:r>
                    </a:p>
                  </a:txBody>
                  <a:tcPr marL="9525" marR="9525" marT="9525" marB="0" anchor="b"/>
                </a:tc>
                <a:tc>
                  <a:txBody>
                    <a:bodyPr/>
                    <a:lstStyle/>
                    <a:p>
                      <a:pPr algn="l" fontAlgn="b"/>
                      <a:r>
                        <a:rPr lang="en-US" sz="1100" b="0" i="0" u="none" strike="noStrike">
                          <a:solidFill>
                            <a:srgbClr val="000000"/>
                          </a:solidFill>
                          <a:effectLst/>
                          <a:latin typeface="Calibri"/>
                        </a:rPr>
                        <a:t>tMSSqlBulkExec</a:t>
                      </a:r>
                    </a:p>
                  </a:txBody>
                  <a:tcPr marL="9525" marR="9525" marT="9525" marB="0" anchor="b"/>
                </a:tc>
                <a:tc>
                  <a:txBody>
                    <a:bodyPr/>
                    <a:lstStyle/>
                    <a:p>
                      <a:pPr algn="l" fontAlgn="b"/>
                      <a:r>
                        <a:rPr lang="en-US" sz="1100" b="0" i="0" u="none" strike="noStrike">
                          <a:solidFill>
                            <a:srgbClr val="000000"/>
                          </a:solidFill>
                          <a:effectLst/>
                          <a:latin typeface="Calibri"/>
                        </a:rPr>
                        <a:t>tMysqlInput</a:t>
                      </a:r>
                    </a:p>
                  </a:txBody>
                  <a:tcPr marL="9525" marR="9525" marT="9525" marB="0" anchor="b"/>
                </a:tc>
                <a:tc>
                  <a:txBody>
                    <a:bodyPr/>
                    <a:lstStyle/>
                    <a:p>
                      <a:pPr algn="l" fontAlgn="b"/>
                      <a:r>
                        <a:rPr lang="en-US" sz="1100" b="0" i="0" u="none" strike="noStrike">
                          <a:solidFill>
                            <a:srgbClr val="000000"/>
                          </a:solidFill>
                          <a:effectLst/>
                          <a:latin typeface="Calibri"/>
                        </a:rPr>
                        <a:t>tOracleOutput</a:t>
                      </a:r>
                    </a:p>
                  </a:txBody>
                  <a:tcPr marL="9525" marR="9525" marT="9525" marB="0" anchor="b"/>
                </a:tc>
                <a:tc>
                  <a:txBody>
                    <a:bodyPr/>
                    <a:lstStyle/>
                    <a:p>
                      <a:pPr algn="l" fontAlgn="b"/>
                      <a:r>
                        <a:rPr lang="en-US" sz="1100" b="0" i="0" u="none" strike="noStrike">
                          <a:solidFill>
                            <a:srgbClr val="000000"/>
                          </a:solidFill>
                          <a:effectLst/>
                          <a:latin typeface="Calibri"/>
                        </a:rPr>
                        <a:t>tPostgresqlSCDELT - Databases</a:t>
                      </a:r>
                    </a:p>
                  </a:txBody>
                  <a:tcPr marL="9525" marR="9525" marT="9525" marB="0" anchor="b"/>
                </a:tc>
              </a:tr>
              <a:tr h="342848">
                <a:tc>
                  <a:txBody>
                    <a:bodyPr/>
                    <a:lstStyle/>
                    <a:p>
                      <a:pPr algn="l" fontAlgn="b"/>
                      <a:r>
                        <a:rPr lang="en-US" sz="1100" b="0" i="0" u="none" strike="noStrike">
                          <a:solidFill>
                            <a:srgbClr val="000000"/>
                          </a:solidFill>
                          <a:effectLst/>
                          <a:latin typeface="Calibri"/>
                        </a:rPr>
                        <a:t>tAccessOutputBulkExec</a:t>
                      </a:r>
                    </a:p>
                  </a:txBody>
                  <a:tcPr marL="9525" marR="9525" marT="9525" marB="0" anchor="b"/>
                </a:tc>
                <a:tc>
                  <a:txBody>
                    <a:bodyPr/>
                    <a:lstStyle/>
                    <a:p>
                      <a:pPr algn="l" fontAlgn="b"/>
                      <a:r>
                        <a:rPr lang="en-US" sz="1100" b="0" i="0" u="none" strike="noStrike">
                          <a:solidFill>
                            <a:srgbClr val="000000"/>
                          </a:solidFill>
                          <a:effectLst/>
                          <a:latin typeface="Calibri"/>
                        </a:rPr>
                        <a:t>tDB2SCDELT - Databases</a:t>
                      </a:r>
                    </a:p>
                  </a:txBody>
                  <a:tcPr marL="9525" marR="9525" marT="9525" marB="0" anchor="b"/>
                </a:tc>
                <a:tc>
                  <a:txBody>
                    <a:bodyPr/>
                    <a:lstStyle/>
                    <a:p>
                      <a:pPr algn="l" fontAlgn="b"/>
                      <a:r>
                        <a:rPr lang="en-US" sz="1100" b="0" i="0" u="none" strike="noStrike">
                          <a:solidFill>
                            <a:srgbClr val="000000"/>
                          </a:solidFill>
                          <a:effectLst/>
                          <a:latin typeface="Calibri"/>
                        </a:rPr>
                        <a:t>tMSSqlColumnList</a:t>
                      </a:r>
                    </a:p>
                  </a:txBody>
                  <a:tcPr marL="9525" marR="9525" marT="9525" marB="0" anchor="b"/>
                </a:tc>
                <a:tc>
                  <a:txBody>
                    <a:bodyPr/>
                    <a:lstStyle/>
                    <a:p>
                      <a:pPr algn="l" fontAlgn="b"/>
                      <a:r>
                        <a:rPr lang="en-US" sz="1100" b="0" i="0" u="none" strike="noStrike">
                          <a:solidFill>
                            <a:srgbClr val="000000"/>
                          </a:solidFill>
                          <a:effectLst/>
                          <a:latin typeface="Calibri"/>
                        </a:rPr>
                        <a:t>tMysqlLastInsertId</a:t>
                      </a:r>
                    </a:p>
                  </a:txBody>
                  <a:tcPr marL="9525" marR="9525" marT="9525" marB="0" anchor="b"/>
                </a:tc>
                <a:tc>
                  <a:txBody>
                    <a:bodyPr/>
                    <a:lstStyle/>
                    <a:p>
                      <a:pPr algn="l" fontAlgn="b"/>
                      <a:r>
                        <a:rPr lang="en-US" sz="1100" b="0" i="0" u="none" strike="noStrike">
                          <a:solidFill>
                            <a:srgbClr val="000000"/>
                          </a:solidFill>
                          <a:effectLst/>
                          <a:latin typeface="Calibri"/>
                        </a:rPr>
                        <a:t>tOracleOutputBulk</a:t>
                      </a:r>
                    </a:p>
                  </a:txBody>
                  <a:tcPr marL="9525" marR="9525" marT="9525" marB="0" anchor="b"/>
                </a:tc>
                <a:tc>
                  <a:txBody>
                    <a:bodyPr/>
                    <a:lstStyle/>
                    <a:p>
                      <a:pPr algn="l" fontAlgn="b"/>
                      <a:r>
                        <a:rPr lang="en-US" sz="1100" b="0" i="0" u="none" strike="noStrike">
                          <a:solidFill>
                            <a:srgbClr val="000000"/>
                          </a:solidFill>
                          <a:effectLst/>
                          <a:latin typeface="Calibri"/>
                        </a:rPr>
                        <a:t>tSybaseBulkExec</a:t>
                      </a:r>
                    </a:p>
                  </a:txBody>
                  <a:tcPr marL="9525" marR="9525" marT="9525" marB="0" anchor="b"/>
                </a:tc>
              </a:tr>
              <a:tr h="342848">
                <a:tc>
                  <a:txBody>
                    <a:bodyPr/>
                    <a:lstStyle/>
                    <a:p>
                      <a:pPr algn="l" fontAlgn="b"/>
                      <a:r>
                        <a:rPr lang="en-US" sz="1100" b="0" i="0" u="none" strike="noStrike">
                          <a:solidFill>
                            <a:srgbClr val="000000"/>
                          </a:solidFill>
                          <a:effectLst/>
                          <a:latin typeface="Calibri"/>
                        </a:rPr>
                        <a:t>tAccessRollback</a:t>
                      </a:r>
                    </a:p>
                  </a:txBody>
                  <a:tcPr marL="9525" marR="9525" marT="9525" marB="0" anchor="b"/>
                </a:tc>
                <a:tc>
                  <a:txBody>
                    <a:bodyPr/>
                    <a:lstStyle/>
                    <a:p>
                      <a:pPr algn="l" fontAlgn="b"/>
                      <a:r>
                        <a:rPr lang="en-US" sz="1100" b="0" i="0" u="none" strike="noStrike">
                          <a:solidFill>
                            <a:srgbClr val="000000"/>
                          </a:solidFill>
                          <a:effectLst/>
                          <a:latin typeface="Calibri"/>
                        </a:rPr>
                        <a:t>tDB2SP</a:t>
                      </a:r>
                    </a:p>
                  </a:txBody>
                  <a:tcPr marL="9525" marR="9525" marT="9525" marB="0" anchor="b"/>
                </a:tc>
                <a:tc>
                  <a:txBody>
                    <a:bodyPr/>
                    <a:lstStyle/>
                    <a:p>
                      <a:pPr algn="l" fontAlgn="b"/>
                      <a:r>
                        <a:rPr lang="en-US" sz="1100" b="0" i="0" u="none" strike="noStrike" dirty="0" err="1">
                          <a:solidFill>
                            <a:srgbClr val="000000"/>
                          </a:solidFill>
                          <a:effectLst/>
                          <a:latin typeface="Calibri"/>
                        </a:rPr>
                        <a:t>tMSSqlClose</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a:solidFill>
                            <a:srgbClr val="000000"/>
                          </a:solidFill>
                          <a:effectLst/>
                          <a:latin typeface="Calibri"/>
                        </a:rPr>
                        <a:t>tMysqlLookupInput</a:t>
                      </a:r>
                    </a:p>
                  </a:txBody>
                  <a:tcPr marL="9525" marR="9525" marT="9525" marB="0" anchor="b"/>
                </a:tc>
                <a:tc>
                  <a:txBody>
                    <a:bodyPr/>
                    <a:lstStyle/>
                    <a:p>
                      <a:pPr algn="l" fontAlgn="b"/>
                      <a:r>
                        <a:rPr lang="en-US" sz="1100" b="0" i="0" u="none" strike="noStrike">
                          <a:solidFill>
                            <a:srgbClr val="000000"/>
                          </a:solidFill>
                          <a:effectLst/>
                          <a:latin typeface="Calibri"/>
                        </a:rPr>
                        <a:t>tOracleOutputBulkExec</a:t>
                      </a:r>
                    </a:p>
                  </a:txBody>
                  <a:tcPr marL="9525" marR="9525" marT="9525" marB="0" anchor="b"/>
                </a:tc>
                <a:tc>
                  <a:txBody>
                    <a:bodyPr/>
                    <a:lstStyle/>
                    <a:p>
                      <a:pPr algn="l" fontAlgn="b"/>
                      <a:r>
                        <a:rPr lang="en-US" sz="1100" b="0" i="0" u="none" strike="noStrike">
                          <a:solidFill>
                            <a:srgbClr val="000000"/>
                          </a:solidFill>
                          <a:effectLst/>
                          <a:latin typeface="Calibri"/>
                        </a:rPr>
                        <a:t>tSybaseClose</a:t>
                      </a:r>
                    </a:p>
                  </a:txBody>
                  <a:tcPr marL="9525" marR="9525" marT="9525" marB="0" anchor="b"/>
                </a:tc>
              </a:tr>
              <a:tr h="342848">
                <a:tc>
                  <a:txBody>
                    <a:bodyPr/>
                    <a:lstStyle/>
                    <a:p>
                      <a:pPr algn="l" fontAlgn="b"/>
                      <a:r>
                        <a:rPr lang="en-US" sz="1100" b="0" i="0" u="none" strike="noStrike">
                          <a:solidFill>
                            <a:srgbClr val="000000"/>
                          </a:solidFill>
                          <a:effectLst/>
                          <a:latin typeface="Calibri"/>
                        </a:rPr>
                        <a:t>tAccessRow</a:t>
                      </a:r>
                    </a:p>
                  </a:txBody>
                  <a:tcPr marL="9525" marR="9525" marT="9525" marB="0" anchor="b"/>
                </a:tc>
                <a:tc>
                  <a:txBody>
                    <a:bodyPr/>
                    <a:lstStyle/>
                    <a:p>
                      <a:pPr algn="l" fontAlgn="b"/>
                      <a:r>
                        <a:rPr lang="en-US" sz="1100" b="0" i="0" u="none" strike="noStrike">
                          <a:solidFill>
                            <a:srgbClr val="000000"/>
                          </a:solidFill>
                          <a:effectLst/>
                          <a:latin typeface="Calibri"/>
                        </a:rPr>
                        <a:t>tInformixBulkExec</a:t>
                      </a:r>
                    </a:p>
                  </a:txBody>
                  <a:tcPr marL="9525" marR="9525" marT="9525" marB="0" anchor="b"/>
                </a:tc>
                <a:tc>
                  <a:txBody>
                    <a:bodyPr/>
                    <a:lstStyle/>
                    <a:p>
                      <a:pPr algn="l" fontAlgn="b"/>
                      <a:r>
                        <a:rPr lang="en-US" sz="1100" b="0" i="0" u="none" strike="noStrike">
                          <a:solidFill>
                            <a:srgbClr val="000000"/>
                          </a:solidFill>
                          <a:effectLst/>
                          <a:latin typeface="Calibri"/>
                        </a:rPr>
                        <a:t>tMSSqlCommit</a:t>
                      </a:r>
                    </a:p>
                  </a:txBody>
                  <a:tcPr marL="9525" marR="9525" marT="9525" marB="0" anchor="b"/>
                </a:tc>
                <a:tc>
                  <a:txBody>
                    <a:bodyPr/>
                    <a:lstStyle/>
                    <a:p>
                      <a:pPr algn="l" fontAlgn="b"/>
                      <a:r>
                        <a:rPr lang="en-US" sz="1100" b="0" i="0" u="none" strike="noStrike">
                          <a:solidFill>
                            <a:srgbClr val="000000"/>
                          </a:solidFill>
                          <a:effectLst/>
                          <a:latin typeface="Calibri"/>
                        </a:rPr>
                        <a:t>tMysqlOutput</a:t>
                      </a:r>
                    </a:p>
                  </a:txBody>
                  <a:tcPr marL="9525" marR="9525" marT="9525" marB="0" anchor="b"/>
                </a:tc>
                <a:tc>
                  <a:txBody>
                    <a:bodyPr/>
                    <a:lstStyle/>
                    <a:p>
                      <a:pPr algn="l" fontAlgn="b"/>
                      <a:r>
                        <a:rPr lang="en-US" sz="1100" b="0" i="0" u="none" strike="noStrike">
                          <a:solidFill>
                            <a:srgbClr val="000000"/>
                          </a:solidFill>
                          <a:effectLst/>
                          <a:latin typeface="Calibri"/>
                        </a:rPr>
                        <a:t>tOracleRollback</a:t>
                      </a:r>
                    </a:p>
                  </a:txBody>
                  <a:tcPr marL="9525" marR="9525" marT="9525" marB="0" anchor="b"/>
                </a:tc>
                <a:tc>
                  <a:txBody>
                    <a:bodyPr/>
                    <a:lstStyle/>
                    <a:p>
                      <a:pPr algn="l" fontAlgn="b"/>
                      <a:r>
                        <a:rPr lang="en-US" sz="1100" b="0" i="0" u="none" strike="noStrike" dirty="0" err="1">
                          <a:solidFill>
                            <a:srgbClr val="000000"/>
                          </a:solidFill>
                          <a:effectLst/>
                          <a:latin typeface="Calibri"/>
                        </a:rPr>
                        <a:t>tSybaseCommit</a:t>
                      </a:r>
                      <a:endParaRPr lang="en-US" sz="1100" b="0" i="0" u="none" strike="noStrike" dirty="0">
                        <a:solidFill>
                          <a:srgbClr val="000000"/>
                        </a:solidFill>
                        <a:effectLst/>
                        <a:latin typeface="Calibri"/>
                      </a:endParaRPr>
                    </a:p>
                  </a:txBody>
                  <a:tcPr marL="9525" marR="9525" marT="9525" marB="0" anchor="b"/>
                </a:tc>
              </a:tr>
              <a:tr h="342848">
                <a:tc>
                  <a:txBody>
                    <a:bodyPr/>
                    <a:lstStyle/>
                    <a:p>
                      <a:pPr algn="l" fontAlgn="b"/>
                      <a:r>
                        <a:rPr lang="en-US" sz="1100" b="0" i="0" u="none" strike="noStrike">
                          <a:solidFill>
                            <a:srgbClr val="000000"/>
                          </a:solidFill>
                          <a:effectLst/>
                          <a:latin typeface="Calibri"/>
                        </a:rPr>
                        <a:t>tAS400Close</a:t>
                      </a:r>
                    </a:p>
                  </a:txBody>
                  <a:tcPr marL="9525" marR="9525" marT="9525" marB="0" anchor="b"/>
                </a:tc>
                <a:tc>
                  <a:txBody>
                    <a:bodyPr/>
                    <a:lstStyle/>
                    <a:p>
                      <a:pPr algn="l" fontAlgn="b"/>
                      <a:r>
                        <a:rPr lang="en-US" sz="1100" b="0" i="0" u="none" strike="noStrike">
                          <a:solidFill>
                            <a:srgbClr val="000000"/>
                          </a:solidFill>
                          <a:effectLst/>
                          <a:latin typeface="Calibri"/>
                        </a:rPr>
                        <a:t>tInformixClose</a:t>
                      </a:r>
                    </a:p>
                  </a:txBody>
                  <a:tcPr marL="9525" marR="9525" marT="9525" marB="0" anchor="b"/>
                </a:tc>
                <a:tc>
                  <a:txBody>
                    <a:bodyPr/>
                    <a:lstStyle/>
                    <a:p>
                      <a:pPr algn="l" fontAlgn="b"/>
                      <a:r>
                        <a:rPr lang="en-US" sz="1100" b="0" i="0" u="none" strike="noStrike" dirty="0" err="1">
                          <a:solidFill>
                            <a:srgbClr val="000000"/>
                          </a:solidFill>
                          <a:effectLst/>
                          <a:latin typeface="Calibri"/>
                        </a:rPr>
                        <a:t>tMSSqlConnection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a:solidFill>
                            <a:srgbClr val="000000"/>
                          </a:solidFill>
                          <a:effectLst/>
                          <a:latin typeface="Calibri"/>
                        </a:rPr>
                        <a:t>tMysqlOutputBulk</a:t>
                      </a:r>
                    </a:p>
                  </a:txBody>
                  <a:tcPr marL="9525" marR="9525" marT="9525" marB="0" anchor="b"/>
                </a:tc>
                <a:tc>
                  <a:txBody>
                    <a:bodyPr/>
                    <a:lstStyle/>
                    <a:p>
                      <a:pPr algn="l" fontAlgn="b"/>
                      <a:r>
                        <a:rPr lang="en-US" sz="1100" b="0" i="0" u="none" strike="noStrike">
                          <a:solidFill>
                            <a:srgbClr val="000000"/>
                          </a:solidFill>
                          <a:effectLst/>
                          <a:latin typeface="Calibri"/>
                        </a:rPr>
                        <a:t>tOracleRow</a:t>
                      </a:r>
                    </a:p>
                  </a:txBody>
                  <a:tcPr marL="9525" marR="9525" marT="9525" marB="0" anchor="b"/>
                </a:tc>
                <a:tc>
                  <a:txBody>
                    <a:bodyPr/>
                    <a:lstStyle/>
                    <a:p>
                      <a:pPr algn="l" fontAlgn="b"/>
                      <a:r>
                        <a:rPr lang="en-US" sz="1100" b="0" i="0" u="none" strike="noStrike">
                          <a:solidFill>
                            <a:srgbClr val="000000"/>
                          </a:solidFill>
                          <a:effectLst/>
                          <a:latin typeface="Calibri"/>
                        </a:rPr>
                        <a:t>tSybaseConnection</a:t>
                      </a:r>
                    </a:p>
                  </a:txBody>
                  <a:tcPr marL="9525" marR="9525" marT="9525" marB="0" anchor="b"/>
                </a:tc>
              </a:tr>
              <a:tr h="342848">
                <a:tc>
                  <a:txBody>
                    <a:bodyPr/>
                    <a:lstStyle/>
                    <a:p>
                      <a:pPr algn="l" fontAlgn="b"/>
                      <a:r>
                        <a:rPr lang="en-US" sz="1100" b="0" i="0" u="none" strike="noStrike">
                          <a:solidFill>
                            <a:srgbClr val="000000"/>
                          </a:solidFill>
                          <a:effectLst/>
                          <a:latin typeface="Calibri"/>
                        </a:rPr>
                        <a:t>tAS400Commit</a:t>
                      </a:r>
                    </a:p>
                  </a:txBody>
                  <a:tcPr marL="9525" marR="9525" marT="9525" marB="0" anchor="b"/>
                </a:tc>
                <a:tc>
                  <a:txBody>
                    <a:bodyPr/>
                    <a:lstStyle/>
                    <a:p>
                      <a:pPr algn="l" fontAlgn="b"/>
                      <a:r>
                        <a:rPr lang="en-US" sz="1100" b="0" i="0" u="none" strike="noStrike">
                          <a:solidFill>
                            <a:srgbClr val="000000"/>
                          </a:solidFill>
                          <a:effectLst/>
                          <a:latin typeface="Calibri"/>
                        </a:rPr>
                        <a:t>tInformixCommit</a:t>
                      </a:r>
                    </a:p>
                  </a:txBody>
                  <a:tcPr marL="9525" marR="9525" marT="9525" marB="0" anchor="b"/>
                </a:tc>
                <a:tc>
                  <a:txBody>
                    <a:bodyPr/>
                    <a:lstStyle/>
                    <a:p>
                      <a:pPr algn="l" fontAlgn="b"/>
                      <a:r>
                        <a:rPr lang="en-US" sz="1100" b="0" i="0" u="none" strike="noStrike">
                          <a:solidFill>
                            <a:srgbClr val="000000"/>
                          </a:solidFill>
                          <a:effectLst/>
                          <a:latin typeface="Calibri"/>
                        </a:rPr>
                        <a:t>tMSSqlInput</a:t>
                      </a:r>
                    </a:p>
                  </a:txBody>
                  <a:tcPr marL="9525" marR="9525" marT="9525" marB="0" anchor="b"/>
                </a:tc>
                <a:tc>
                  <a:txBody>
                    <a:bodyPr/>
                    <a:lstStyle/>
                    <a:p>
                      <a:pPr algn="l" fontAlgn="b"/>
                      <a:r>
                        <a:rPr lang="en-US" sz="1100" b="0" i="0" u="none" strike="noStrike">
                          <a:solidFill>
                            <a:srgbClr val="000000"/>
                          </a:solidFill>
                          <a:effectLst/>
                          <a:latin typeface="Calibri"/>
                        </a:rPr>
                        <a:t>tMysqlOutputBulkExec</a:t>
                      </a:r>
                    </a:p>
                  </a:txBody>
                  <a:tcPr marL="9525" marR="9525" marT="9525" marB="0" anchor="b"/>
                </a:tc>
                <a:tc>
                  <a:txBody>
                    <a:bodyPr/>
                    <a:lstStyle/>
                    <a:p>
                      <a:pPr algn="l" fontAlgn="b"/>
                      <a:r>
                        <a:rPr lang="en-US" sz="1100" b="0" i="0" u="none" strike="noStrike">
                          <a:solidFill>
                            <a:srgbClr val="000000"/>
                          </a:solidFill>
                          <a:effectLst/>
                          <a:latin typeface="Calibri"/>
                        </a:rPr>
                        <a:t>tOracleSCD - Databases</a:t>
                      </a:r>
                    </a:p>
                  </a:txBody>
                  <a:tcPr marL="9525" marR="9525" marT="9525" marB="0" anchor="b"/>
                </a:tc>
                <a:tc>
                  <a:txBody>
                    <a:bodyPr/>
                    <a:lstStyle/>
                    <a:p>
                      <a:pPr algn="l" fontAlgn="b"/>
                      <a:r>
                        <a:rPr lang="en-US" sz="1100" b="0" i="0" u="none" strike="noStrike">
                          <a:solidFill>
                            <a:srgbClr val="000000"/>
                          </a:solidFill>
                          <a:effectLst/>
                          <a:latin typeface="Calibri"/>
                        </a:rPr>
                        <a:t>tSybaseInput</a:t>
                      </a:r>
                    </a:p>
                  </a:txBody>
                  <a:tcPr marL="9525" marR="9525" marT="9525" marB="0" anchor="b"/>
                </a:tc>
              </a:tr>
              <a:tr h="342848">
                <a:tc>
                  <a:txBody>
                    <a:bodyPr/>
                    <a:lstStyle/>
                    <a:p>
                      <a:pPr algn="l" fontAlgn="b"/>
                      <a:r>
                        <a:rPr lang="en-US" sz="1100" b="0" i="0" u="none" strike="noStrike">
                          <a:solidFill>
                            <a:srgbClr val="000000"/>
                          </a:solidFill>
                          <a:effectLst/>
                          <a:latin typeface="Calibri"/>
                        </a:rPr>
                        <a:t>tAS400Connection</a:t>
                      </a:r>
                    </a:p>
                  </a:txBody>
                  <a:tcPr marL="9525" marR="9525" marT="9525" marB="0" anchor="b"/>
                </a:tc>
                <a:tc>
                  <a:txBody>
                    <a:bodyPr/>
                    <a:lstStyle/>
                    <a:p>
                      <a:pPr algn="l" fontAlgn="b"/>
                      <a:r>
                        <a:rPr lang="en-US" sz="1100" b="0" i="0" u="none" strike="noStrike">
                          <a:solidFill>
                            <a:srgbClr val="000000"/>
                          </a:solidFill>
                          <a:effectLst/>
                          <a:latin typeface="Calibri"/>
                        </a:rPr>
                        <a:t>tInformixConnection</a:t>
                      </a:r>
                    </a:p>
                  </a:txBody>
                  <a:tcPr marL="9525" marR="9525" marT="9525" marB="0" anchor="b"/>
                </a:tc>
                <a:tc>
                  <a:txBody>
                    <a:bodyPr/>
                    <a:lstStyle/>
                    <a:p>
                      <a:pPr algn="l" fontAlgn="b"/>
                      <a:r>
                        <a:rPr lang="en-US" sz="1100" b="0" i="0" u="none" strike="noStrike">
                          <a:solidFill>
                            <a:srgbClr val="000000"/>
                          </a:solidFill>
                          <a:effectLst/>
                          <a:latin typeface="Calibri"/>
                        </a:rPr>
                        <a:t>tMSSqlLastInsertId</a:t>
                      </a:r>
                    </a:p>
                  </a:txBody>
                  <a:tcPr marL="9525" marR="9525" marT="9525" marB="0" anchor="b"/>
                </a:tc>
                <a:tc>
                  <a:txBody>
                    <a:bodyPr/>
                    <a:lstStyle/>
                    <a:p>
                      <a:pPr algn="l" fontAlgn="b"/>
                      <a:r>
                        <a:rPr lang="en-US" sz="1100" b="0" i="0" u="none" strike="noStrike">
                          <a:solidFill>
                            <a:srgbClr val="000000"/>
                          </a:solidFill>
                          <a:effectLst/>
                          <a:latin typeface="Calibri"/>
                        </a:rPr>
                        <a:t>tMysqlRollback</a:t>
                      </a:r>
                    </a:p>
                  </a:txBody>
                  <a:tcPr marL="9525" marR="9525" marT="9525" marB="0" anchor="b"/>
                </a:tc>
                <a:tc>
                  <a:txBody>
                    <a:bodyPr/>
                    <a:lstStyle/>
                    <a:p>
                      <a:pPr algn="l" fontAlgn="b"/>
                      <a:r>
                        <a:rPr lang="en-US" sz="1100" b="0" i="0" u="none" strike="noStrike">
                          <a:solidFill>
                            <a:srgbClr val="000000"/>
                          </a:solidFill>
                          <a:effectLst/>
                          <a:latin typeface="Calibri"/>
                        </a:rPr>
                        <a:t>tOracleSCDELT - Databases</a:t>
                      </a:r>
                    </a:p>
                  </a:txBody>
                  <a:tcPr marL="9525" marR="9525" marT="9525" marB="0" anchor="b"/>
                </a:tc>
                <a:tc>
                  <a:txBody>
                    <a:bodyPr/>
                    <a:lstStyle/>
                    <a:p>
                      <a:pPr algn="l" fontAlgn="b"/>
                      <a:r>
                        <a:rPr lang="en-US" sz="1100" b="0" i="0" u="none" strike="noStrike" dirty="0" err="1">
                          <a:solidFill>
                            <a:srgbClr val="000000"/>
                          </a:solidFill>
                          <a:effectLst/>
                          <a:latin typeface="Calibri"/>
                        </a:rPr>
                        <a:t>tSybaseIQBulkExec</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066825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Component (Contd..)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7536175"/>
              </p:ext>
            </p:extLst>
          </p:nvPr>
        </p:nvGraphicFramePr>
        <p:xfrm>
          <a:off x="298450" y="1495425"/>
          <a:ext cx="8575920" cy="4643148"/>
        </p:xfrm>
        <a:graphic>
          <a:graphicData uri="http://schemas.openxmlformats.org/drawingml/2006/table">
            <a:tbl>
              <a:tblPr firstRow="1" bandRow="1">
                <a:tableStyleId>{5C22544A-7EE6-4342-B048-85BDC9FD1C3A}</a:tableStyleId>
              </a:tblPr>
              <a:tblGrid>
                <a:gridCol w="1429320"/>
                <a:gridCol w="1429320"/>
                <a:gridCol w="1429320"/>
                <a:gridCol w="1429320"/>
                <a:gridCol w="1429320"/>
                <a:gridCol w="1429320"/>
              </a:tblGrid>
              <a:tr h="358359">
                <a:tc gridSpan="6">
                  <a:txBody>
                    <a:bodyPr/>
                    <a:lstStyle/>
                    <a:p>
                      <a:r>
                        <a:rPr lang="en-US" dirty="0" smtClean="0"/>
                        <a:t>Databases - Appliance/</a:t>
                      </a:r>
                      <a:r>
                        <a:rPr lang="en-US" dirty="0" err="1" smtClean="0"/>
                        <a:t>Datawarehouse</a:t>
                      </a:r>
                      <a:r>
                        <a:rPr lang="en-US" dirty="0" smtClean="0"/>
                        <a:t> components</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r>
              <a:tr h="356449">
                <a:tc>
                  <a:txBody>
                    <a:bodyPr/>
                    <a:lstStyle/>
                    <a:p>
                      <a:pPr algn="l" fontAlgn="b"/>
                      <a:r>
                        <a:rPr lang="en-US" sz="1100" b="0" i="0" u="none" strike="noStrike" dirty="0" err="1">
                          <a:solidFill>
                            <a:srgbClr val="000000"/>
                          </a:solidFill>
                          <a:effectLst/>
                          <a:latin typeface="Calibri"/>
                        </a:rPr>
                        <a:t>tGreenplumBulkExec</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a:solidFill>
                            <a:srgbClr val="000000"/>
                          </a:solidFill>
                          <a:effectLst/>
                          <a:latin typeface="Calibri"/>
                        </a:rPr>
                        <a:t>tIngresBulkExec</a:t>
                      </a:r>
                    </a:p>
                  </a:txBody>
                  <a:tcPr marL="9525" marR="9525" marT="9525" marB="0" anchor="b"/>
                </a:tc>
                <a:tc>
                  <a:txBody>
                    <a:bodyPr/>
                    <a:lstStyle/>
                    <a:p>
                      <a:pPr algn="l" fontAlgn="b"/>
                      <a:r>
                        <a:rPr lang="en-US" sz="1100" b="0" i="0" u="none" strike="noStrike">
                          <a:solidFill>
                            <a:srgbClr val="000000"/>
                          </a:solidFill>
                          <a:effectLst/>
                          <a:latin typeface="Calibri"/>
                        </a:rPr>
                        <a:t>tNetezzaClose</a:t>
                      </a:r>
                    </a:p>
                  </a:txBody>
                  <a:tcPr marL="9525" marR="9525" marT="9525" marB="0" anchor="b"/>
                </a:tc>
                <a:tc>
                  <a:txBody>
                    <a:bodyPr/>
                    <a:lstStyle/>
                    <a:p>
                      <a:pPr algn="l" fontAlgn="b"/>
                      <a:r>
                        <a:rPr lang="en-US" sz="1100" b="0" i="0" u="none" strike="noStrike" dirty="0" err="1">
                          <a:solidFill>
                            <a:srgbClr val="000000"/>
                          </a:solidFill>
                          <a:effectLst/>
                          <a:latin typeface="Calibri"/>
                        </a:rPr>
                        <a:t>tParAccelConnection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dirty="0" err="1">
                          <a:solidFill>
                            <a:srgbClr val="000000"/>
                          </a:solidFill>
                          <a:effectLst/>
                          <a:latin typeface="Calibri"/>
                        </a:rPr>
                        <a:t>tRedshiftInput</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b="0" i="0" u="none" strike="noStrike" dirty="0" err="1">
                          <a:solidFill>
                            <a:srgbClr val="000000"/>
                          </a:solidFill>
                          <a:effectLst/>
                          <a:latin typeface="Calibri"/>
                        </a:rPr>
                        <a:t>tTeradataFastLoadUtility</a:t>
                      </a:r>
                      <a:endParaRPr lang="en-US" sz="1100" b="0" i="0" u="none" strike="noStrike" dirty="0">
                        <a:solidFill>
                          <a:srgbClr val="000000"/>
                        </a:solidFill>
                        <a:effectLst/>
                        <a:latin typeface="Calibri"/>
                      </a:endParaRPr>
                    </a:p>
                  </a:txBody>
                  <a:tcPr marL="9525" marR="9525" marT="9525" marB="0" anchor="b"/>
                </a:tc>
              </a:tr>
              <a:tr h="356449">
                <a:tc>
                  <a:txBody>
                    <a:bodyPr/>
                    <a:lstStyle/>
                    <a:p>
                      <a:pPr algn="l" fontAlgn="b"/>
                      <a:r>
                        <a:rPr lang="en-US" sz="1100" b="0" i="0" u="none" strike="noStrike">
                          <a:solidFill>
                            <a:srgbClr val="000000"/>
                          </a:solidFill>
                          <a:effectLst/>
                          <a:latin typeface="Calibri"/>
                        </a:rPr>
                        <a:t>tGreenplumClose</a:t>
                      </a:r>
                    </a:p>
                  </a:txBody>
                  <a:tcPr marL="9525" marR="9525" marT="9525" marB="0" anchor="b"/>
                </a:tc>
                <a:tc>
                  <a:txBody>
                    <a:bodyPr/>
                    <a:lstStyle/>
                    <a:p>
                      <a:pPr algn="l" fontAlgn="b"/>
                      <a:r>
                        <a:rPr lang="en-US" sz="1100" b="0" i="0" u="none" strike="noStrike">
                          <a:solidFill>
                            <a:srgbClr val="000000"/>
                          </a:solidFill>
                          <a:effectLst/>
                          <a:latin typeface="Calibri"/>
                        </a:rPr>
                        <a:t>tIngresClose</a:t>
                      </a:r>
                    </a:p>
                  </a:txBody>
                  <a:tcPr marL="9525" marR="9525" marT="9525" marB="0" anchor="b"/>
                </a:tc>
                <a:tc>
                  <a:txBody>
                    <a:bodyPr/>
                    <a:lstStyle/>
                    <a:p>
                      <a:pPr algn="l" fontAlgn="b"/>
                      <a:r>
                        <a:rPr lang="en-US" sz="1100" b="0" i="0" u="none" strike="noStrike">
                          <a:solidFill>
                            <a:srgbClr val="000000"/>
                          </a:solidFill>
                          <a:effectLst/>
                          <a:latin typeface="Calibri"/>
                        </a:rPr>
                        <a:t>tNetezzaCommit</a:t>
                      </a:r>
                    </a:p>
                  </a:txBody>
                  <a:tcPr marL="9525" marR="9525" marT="9525" marB="0" anchor="b"/>
                </a:tc>
                <a:tc>
                  <a:txBody>
                    <a:bodyPr/>
                    <a:lstStyle/>
                    <a:p>
                      <a:pPr algn="l" fontAlgn="b"/>
                      <a:r>
                        <a:rPr lang="en-US" sz="1100" b="0" i="0" u="none" strike="noStrike">
                          <a:solidFill>
                            <a:srgbClr val="000000"/>
                          </a:solidFill>
                          <a:effectLst/>
                          <a:latin typeface="Calibri"/>
                        </a:rPr>
                        <a:t>tParAccelInput</a:t>
                      </a:r>
                    </a:p>
                  </a:txBody>
                  <a:tcPr marL="9525" marR="9525" marT="9525" marB="0" anchor="b"/>
                </a:tc>
                <a:tc>
                  <a:txBody>
                    <a:bodyPr/>
                    <a:lstStyle/>
                    <a:p>
                      <a:pPr algn="l" fontAlgn="b"/>
                      <a:r>
                        <a:rPr lang="en-US" sz="1100" b="0" i="0" u="none" strike="noStrike">
                          <a:solidFill>
                            <a:srgbClr val="000000"/>
                          </a:solidFill>
                          <a:effectLst/>
                          <a:latin typeface="Calibri"/>
                        </a:rPr>
                        <a:t>tRedshiftOutput</a:t>
                      </a:r>
                    </a:p>
                  </a:txBody>
                  <a:tcPr marL="9525" marR="9525" marT="9525" marB="0" anchor="b"/>
                </a:tc>
                <a:tc>
                  <a:txBody>
                    <a:bodyPr/>
                    <a:lstStyle/>
                    <a:p>
                      <a:pPr algn="l" fontAlgn="b"/>
                      <a:r>
                        <a:rPr lang="en-US" sz="1100" b="0" i="0" u="none" strike="noStrike">
                          <a:solidFill>
                            <a:srgbClr val="000000"/>
                          </a:solidFill>
                          <a:effectLst/>
                          <a:latin typeface="Calibri"/>
                        </a:rPr>
                        <a:t>tTeradataInput</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tGreenplumCommit</a:t>
                      </a:r>
                    </a:p>
                  </a:txBody>
                  <a:tcPr marL="9525" marR="9525" marT="9525" marB="0" anchor="b"/>
                </a:tc>
                <a:tc>
                  <a:txBody>
                    <a:bodyPr/>
                    <a:lstStyle/>
                    <a:p>
                      <a:pPr algn="l" fontAlgn="b"/>
                      <a:r>
                        <a:rPr lang="en-US" sz="1100" b="0" i="0" u="none" strike="noStrike">
                          <a:solidFill>
                            <a:srgbClr val="000000"/>
                          </a:solidFill>
                          <a:effectLst/>
                          <a:latin typeface="Calibri"/>
                        </a:rPr>
                        <a:t>tIngresCommit</a:t>
                      </a:r>
                    </a:p>
                  </a:txBody>
                  <a:tcPr marL="9525" marR="9525" marT="9525" marB="0" anchor="b"/>
                </a:tc>
                <a:tc>
                  <a:txBody>
                    <a:bodyPr/>
                    <a:lstStyle/>
                    <a:p>
                      <a:pPr algn="l" fontAlgn="b"/>
                      <a:r>
                        <a:rPr lang="en-US" sz="1100" b="0" i="0" u="none" strike="noStrike">
                          <a:solidFill>
                            <a:srgbClr val="000000"/>
                          </a:solidFill>
                          <a:effectLst/>
                          <a:latin typeface="Calibri"/>
                        </a:rPr>
                        <a:t>tNetezzaConnection</a:t>
                      </a:r>
                    </a:p>
                  </a:txBody>
                  <a:tcPr marL="9525" marR="9525" marT="9525" marB="0" anchor="b"/>
                </a:tc>
                <a:tc>
                  <a:txBody>
                    <a:bodyPr/>
                    <a:lstStyle/>
                    <a:p>
                      <a:pPr algn="l" fontAlgn="b"/>
                      <a:r>
                        <a:rPr lang="en-US" sz="1100" b="0" i="0" u="none" strike="noStrike">
                          <a:solidFill>
                            <a:srgbClr val="000000"/>
                          </a:solidFill>
                          <a:effectLst/>
                          <a:latin typeface="Calibri"/>
                        </a:rPr>
                        <a:t>tParAccelOutput</a:t>
                      </a:r>
                    </a:p>
                  </a:txBody>
                  <a:tcPr marL="9525" marR="9525" marT="9525" marB="0" anchor="b"/>
                </a:tc>
                <a:tc>
                  <a:txBody>
                    <a:bodyPr/>
                    <a:lstStyle/>
                    <a:p>
                      <a:pPr algn="l" fontAlgn="b"/>
                      <a:r>
                        <a:rPr lang="en-US" sz="1100" b="0" i="0" u="none" strike="noStrike">
                          <a:solidFill>
                            <a:srgbClr val="000000"/>
                          </a:solidFill>
                          <a:effectLst/>
                          <a:latin typeface="Calibri"/>
                        </a:rPr>
                        <a:t>tRedshiftOutputBulk</a:t>
                      </a:r>
                    </a:p>
                  </a:txBody>
                  <a:tcPr marL="9525" marR="9525" marT="9525" marB="0" anchor="b"/>
                </a:tc>
                <a:tc>
                  <a:txBody>
                    <a:bodyPr/>
                    <a:lstStyle/>
                    <a:p>
                      <a:pPr algn="l" fontAlgn="b"/>
                      <a:r>
                        <a:rPr lang="en-US" sz="1100" b="0" i="0" u="none" strike="noStrike">
                          <a:solidFill>
                            <a:srgbClr val="000000"/>
                          </a:solidFill>
                          <a:effectLst/>
                          <a:latin typeface="Calibri"/>
                        </a:rPr>
                        <a:t>tTeradataMultiLoad</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tGreenplumConnection</a:t>
                      </a:r>
                    </a:p>
                  </a:txBody>
                  <a:tcPr marL="9525" marR="9525" marT="9525" marB="0" anchor="b"/>
                </a:tc>
                <a:tc>
                  <a:txBody>
                    <a:bodyPr/>
                    <a:lstStyle/>
                    <a:p>
                      <a:pPr algn="l" fontAlgn="b"/>
                      <a:r>
                        <a:rPr lang="en-US" sz="1100" b="0" i="0" u="none" strike="noStrike">
                          <a:solidFill>
                            <a:srgbClr val="000000"/>
                          </a:solidFill>
                          <a:effectLst/>
                          <a:latin typeface="Calibri"/>
                        </a:rPr>
                        <a:t>tIngresConnection</a:t>
                      </a:r>
                    </a:p>
                  </a:txBody>
                  <a:tcPr marL="9525" marR="9525" marT="9525" marB="0" anchor="b"/>
                </a:tc>
                <a:tc>
                  <a:txBody>
                    <a:bodyPr/>
                    <a:lstStyle/>
                    <a:p>
                      <a:pPr algn="l" fontAlgn="b"/>
                      <a:r>
                        <a:rPr lang="en-US" sz="1100" b="0" i="0" u="none" strike="noStrike">
                          <a:solidFill>
                            <a:srgbClr val="000000"/>
                          </a:solidFill>
                          <a:effectLst/>
                          <a:latin typeface="Calibri"/>
                        </a:rPr>
                        <a:t>tNetezzaInput</a:t>
                      </a:r>
                    </a:p>
                  </a:txBody>
                  <a:tcPr marL="9525" marR="9525" marT="9525" marB="0" anchor="b"/>
                </a:tc>
                <a:tc>
                  <a:txBody>
                    <a:bodyPr/>
                    <a:lstStyle/>
                    <a:p>
                      <a:pPr algn="l" fontAlgn="b"/>
                      <a:r>
                        <a:rPr lang="en-US" sz="1100" b="0" i="0" u="none" strike="noStrike">
                          <a:solidFill>
                            <a:srgbClr val="000000"/>
                          </a:solidFill>
                          <a:effectLst/>
                          <a:latin typeface="Calibri"/>
                        </a:rPr>
                        <a:t>tParAccelOutputBulk</a:t>
                      </a:r>
                    </a:p>
                  </a:txBody>
                  <a:tcPr marL="9525" marR="9525" marT="9525" marB="0" anchor="b"/>
                </a:tc>
                <a:tc>
                  <a:txBody>
                    <a:bodyPr/>
                    <a:lstStyle/>
                    <a:p>
                      <a:pPr algn="l" fontAlgn="b"/>
                      <a:r>
                        <a:rPr lang="en-US" sz="1100" b="0" i="0" u="none" strike="noStrike">
                          <a:solidFill>
                            <a:srgbClr val="000000"/>
                          </a:solidFill>
                          <a:effectLst/>
                          <a:latin typeface="Calibri"/>
                        </a:rPr>
                        <a:t>tRedshiftOutputBulkExec</a:t>
                      </a:r>
                    </a:p>
                  </a:txBody>
                  <a:tcPr marL="9525" marR="9525" marT="9525" marB="0" anchor="b"/>
                </a:tc>
                <a:tc>
                  <a:txBody>
                    <a:bodyPr/>
                    <a:lstStyle/>
                    <a:p>
                      <a:pPr algn="l" fontAlgn="b"/>
                      <a:r>
                        <a:rPr lang="en-US" sz="1100" b="0" i="0" u="none" strike="noStrike">
                          <a:solidFill>
                            <a:srgbClr val="000000"/>
                          </a:solidFill>
                          <a:effectLst/>
                          <a:latin typeface="Calibri"/>
                        </a:rPr>
                        <a:t>tTeradataOutput</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tGreenplumGPLoad</a:t>
                      </a:r>
                    </a:p>
                  </a:txBody>
                  <a:tcPr marL="9525" marR="9525" marT="9525" marB="0" anchor="b"/>
                </a:tc>
                <a:tc>
                  <a:txBody>
                    <a:bodyPr/>
                    <a:lstStyle/>
                    <a:p>
                      <a:pPr algn="l" fontAlgn="b"/>
                      <a:r>
                        <a:rPr lang="en-US" sz="1100" b="0" i="0" u="none" strike="noStrike">
                          <a:solidFill>
                            <a:srgbClr val="000000"/>
                          </a:solidFill>
                          <a:effectLst/>
                          <a:latin typeface="Calibri"/>
                        </a:rPr>
                        <a:t>tIngresInput</a:t>
                      </a:r>
                    </a:p>
                  </a:txBody>
                  <a:tcPr marL="9525" marR="9525" marT="9525" marB="0" anchor="b"/>
                </a:tc>
                <a:tc>
                  <a:txBody>
                    <a:bodyPr/>
                    <a:lstStyle/>
                    <a:p>
                      <a:pPr algn="l" fontAlgn="b"/>
                      <a:r>
                        <a:rPr lang="en-US" sz="1100" b="0" i="0" u="none" strike="noStrike">
                          <a:solidFill>
                            <a:srgbClr val="000000"/>
                          </a:solidFill>
                          <a:effectLst/>
                          <a:latin typeface="Calibri"/>
                        </a:rPr>
                        <a:t>tNetezzaNzLoad</a:t>
                      </a:r>
                    </a:p>
                  </a:txBody>
                  <a:tcPr marL="9525" marR="9525" marT="9525" marB="0" anchor="b"/>
                </a:tc>
                <a:tc>
                  <a:txBody>
                    <a:bodyPr/>
                    <a:lstStyle/>
                    <a:p>
                      <a:pPr algn="l" fontAlgn="b"/>
                      <a:r>
                        <a:rPr lang="en-US" sz="1100" b="0" i="0" u="none" strike="noStrike">
                          <a:solidFill>
                            <a:srgbClr val="000000"/>
                          </a:solidFill>
                          <a:effectLst/>
                          <a:latin typeface="Calibri"/>
                        </a:rPr>
                        <a:t>tParAccelOutputBulkExec</a:t>
                      </a:r>
                    </a:p>
                  </a:txBody>
                  <a:tcPr marL="9525" marR="9525" marT="9525" marB="0" anchor="b"/>
                </a:tc>
                <a:tc>
                  <a:txBody>
                    <a:bodyPr/>
                    <a:lstStyle/>
                    <a:p>
                      <a:pPr algn="l" fontAlgn="b"/>
                      <a:r>
                        <a:rPr lang="en-US" sz="1100" b="0" i="0" u="none" strike="noStrike">
                          <a:solidFill>
                            <a:srgbClr val="000000"/>
                          </a:solidFill>
                          <a:effectLst/>
                          <a:latin typeface="Calibri"/>
                        </a:rPr>
                        <a:t>tRedshiftRollback</a:t>
                      </a:r>
                    </a:p>
                  </a:txBody>
                  <a:tcPr marL="9525" marR="9525" marT="9525" marB="0" anchor="b"/>
                </a:tc>
                <a:tc>
                  <a:txBody>
                    <a:bodyPr/>
                    <a:lstStyle/>
                    <a:p>
                      <a:pPr algn="l" fontAlgn="b"/>
                      <a:r>
                        <a:rPr lang="en-US" sz="1100" b="0" i="0" u="none" strike="noStrike">
                          <a:solidFill>
                            <a:srgbClr val="000000"/>
                          </a:solidFill>
                          <a:effectLst/>
                          <a:latin typeface="Calibri"/>
                        </a:rPr>
                        <a:t>tTeradataRollback</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tGreenplumInput</a:t>
                      </a:r>
                    </a:p>
                  </a:txBody>
                  <a:tcPr marL="9525" marR="9525" marT="9525" marB="0" anchor="b"/>
                </a:tc>
                <a:tc>
                  <a:txBody>
                    <a:bodyPr/>
                    <a:lstStyle/>
                    <a:p>
                      <a:pPr algn="l" fontAlgn="b"/>
                      <a:r>
                        <a:rPr lang="en-US" sz="1100" b="0" i="0" u="none" strike="noStrike">
                          <a:solidFill>
                            <a:srgbClr val="000000"/>
                          </a:solidFill>
                          <a:effectLst/>
                          <a:latin typeface="Calibri"/>
                        </a:rPr>
                        <a:t>tIngresOutput</a:t>
                      </a:r>
                    </a:p>
                  </a:txBody>
                  <a:tcPr marL="9525" marR="9525" marT="9525" marB="0" anchor="b"/>
                </a:tc>
                <a:tc>
                  <a:txBody>
                    <a:bodyPr/>
                    <a:lstStyle/>
                    <a:p>
                      <a:pPr algn="l" fontAlgn="b"/>
                      <a:r>
                        <a:rPr lang="en-US" sz="1100" b="0" i="0" u="none" strike="noStrike">
                          <a:solidFill>
                            <a:srgbClr val="000000"/>
                          </a:solidFill>
                          <a:effectLst/>
                          <a:latin typeface="Calibri"/>
                        </a:rPr>
                        <a:t>tNetezzaOutput</a:t>
                      </a:r>
                    </a:p>
                  </a:txBody>
                  <a:tcPr marL="9525" marR="9525" marT="9525" marB="0" anchor="b"/>
                </a:tc>
                <a:tc>
                  <a:txBody>
                    <a:bodyPr/>
                    <a:lstStyle/>
                    <a:p>
                      <a:pPr algn="l" fontAlgn="b"/>
                      <a:r>
                        <a:rPr lang="en-US" sz="1100" b="0" i="0" u="none" strike="noStrike">
                          <a:solidFill>
                            <a:srgbClr val="000000"/>
                          </a:solidFill>
                          <a:effectLst/>
                          <a:latin typeface="Calibri"/>
                        </a:rPr>
                        <a:t>tParAccelRollback</a:t>
                      </a:r>
                    </a:p>
                  </a:txBody>
                  <a:tcPr marL="9525" marR="9525" marT="9525" marB="0" anchor="b"/>
                </a:tc>
                <a:tc>
                  <a:txBody>
                    <a:bodyPr/>
                    <a:lstStyle/>
                    <a:p>
                      <a:pPr algn="l" fontAlgn="b"/>
                      <a:r>
                        <a:rPr lang="en-US" sz="1100" b="0" i="0" u="none" strike="noStrike">
                          <a:solidFill>
                            <a:srgbClr val="000000"/>
                          </a:solidFill>
                          <a:effectLst/>
                          <a:latin typeface="Calibri"/>
                        </a:rPr>
                        <a:t>tRedshiftRow</a:t>
                      </a:r>
                    </a:p>
                  </a:txBody>
                  <a:tcPr marL="9525" marR="9525" marT="9525" marB="0" anchor="b"/>
                </a:tc>
                <a:tc>
                  <a:txBody>
                    <a:bodyPr/>
                    <a:lstStyle/>
                    <a:p>
                      <a:pPr algn="l" fontAlgn="b"/>
                      <a:r>
                        <a:rPr lang="en-US" sz="1100" b="0" i="0" u="none" strike="noStrike">
                          <a:solidFill>
                            <a:srgbClr val="000000"/>
                          </a:solidFill>
                          <a:effectLst/>
                          <a:latin typeface="Calibri"/>
                        </a:rPr>
                        <a:t>tTeradataRow</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tGreenplumOutput</a:t>
                      </a:r>
                    </a:p>
                  </a:txBody>
                  <a:tcPr marL="9525" marR="9525" marT="9525" marB="0" anchor="b"/>
                </a:tc>
                <a:tc>
                  <a:txBody>
                    <a:bodyPr/>
                    <a:lstStyle/>
                    <a:p>
                      <a:pPr algn="l" fontAlgn="b"/>
                      <a:r>
                        <a:rPr lang="en-US" sz="1100" b="0" i="0" u="none" strike="noStrike">
                          <a:solidFill>
                            <a:srgbClr val="000000"/>
                          </a:solidFill>
                          <a:effectLst/>
                          <a:latin typeface="Calibri"/>
                        </a:rPr>
                        <a:t>tIngresOutputBulk</a:t>
                      </a:r>
                    </a:p>
                  </a:txBody>
                  <a:tcPr marL="9525" marR="9525" marT="9525" marB="0" anchor="b"/>
                </a:tc>
                <a:tc>
                  <a:txBody>
                    <a:bodyPr/>
                    <a:lstStyle/>
                    <a:p>
                      <a:pPr algn="l" fontAlgn="b"/>
                      <a:r>
                        <a:rPr lang="en-US" sz="1100" b="0" i="0" u="none" strike="noStrike">
                          <a:solidFill>
                            <a:srgbClr val="000000"/>
                          </a:solidFill>
                          <a:effectLst/>
                          <a:latin typeface="Calibri"/>
                        </a:rPr>
                        <a:t>tNetezzaRollback</a:t>
                      </a:r>
                    </a:p>
                  </a:txBody>
                  <a:tcPr marL="9525" marR="9525" marT="9525" marB="0" anchor="b"/>
                </a:tc>
                <a:tc>
                  <a:txBody>
                    <a:bodyPr/>
                    <a:lstStyle/>
                    <a:p>
                      <a:pPr algn="l" fontAlgn="b"/>
                      <a:r>
                        <a:rPr lang="en-US" sz="1100" b="0" i="0" u="none" strike="noStrike">
                          <a:solidFill>
                            <a:srgbClr val="000000"/>
                          </a:solidFill>
                          <a:effectLst/>
                          <a:latin typeface="Calibri"/>
                        </a:rPr>
                        <a:t>tParAccelRow</a:t>
                      </a:r>
                    </a:p>
                  </a:txBody>
                  <a:tcPr marL="9525" marR="9525" marT="9525" marB="0" anchor="b"/>
                </a:tc>
                <a:tc>
                  <a:txBody>
                    <a:bodyPr/>
                    <a:lstStyle/>
                    <a:p>
                      <a:pPr algn="l" fontAlgn="b"/>
                      <a:r>
                        <a:rPr lang="en-US" sz="1100" b="0" i="0" u="none" strike="noStrike">
                          <a:solidFill>
                            <a:srgbClr val="000000"/>
                          </a:solidFill>
                          <a:effectLst/>
                          <a:latin typeface="Calibri"/>
                        </a:rPr>
                        <a:t>tRedshiftUnload</a:t>
                      </a:r>
                    </a:p>
                  </a:txBody>
                  <a:tcPr marL="9525" marR="9525" marT="9525" marB="0" anchor="b"/>
                </a:tc>
                <a:tc>
                  <a:txBody>
                    <a:bodyPr/>
                    <a:lstStyle/>
                    <a:p>
                      <a:pPr algn="l" fontAlgn="b"/>
                      <a:r>
                        <a:rPr lang="en-US" sz="1100" b="0" i="0" u="none" strike="noStrike">
                          <a:solidFill>
                            <a:srgbClr val="000000"/>
                          </a:solidFill>
                          <a:effectLst/>
                          <a:latin typeface="Calibri"/>
                        </a:rPr>
                        <a:t>tTeradataSCD - Databases</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tGreenplumOutputBulk</a:t>
                      </a:r>
                    </a:p>
                  </a:txBody>
                  <a:tcPr marL="9525" marR="9525" marT="9525" marB="0" anchor="b"/>
                </a:tc>
                <a:tc>
                  <a:txBody>
                    <a:bodyPr/>
                    <a:lstStyle/>
                    <a:p>
                      <a:pPr algn="l" fontAlgn="b"/>
                      <a:r>
                        <a:rPr lang="en-US" sz="1100" b="0" i="0" u="none" strike="noStrike">
                          <a:solidFill>
                            <a:srgbClr val="000000"/>
                          </a:solidFill>
                          <a:effectLst/>
                          <a:latin typeface="Calibri"/>
                        </a:rPr>
                        <a:t>tIngresOutputBulkExec</a:t>
                      </a:r>
                    </a:p>
                  </a:txBody>
                  <a:tcPr marL="9525" marR="9525" marT="9525" marB="0" anchor="b"/>
                </a:tc>
                <a:tc>
                  <a:txBody>
                    <a:bodyPr/>
                    <a:lstStyle/>
                    <a:p>
                      <a:pPr algn="l" fontAlgn="b"/>
                      <a:r>
                        <a:rPr lang="en-US" sz="1100" b="0" i="0" u="none" strike="noStrike">
                          <a:solidFill>
                            <a:srgbClr val="000000"/>
                          </a:solidFill>
                          <a:effectLst/>
                          <a:latin typeface="Calibri"/>
                        </a:rPr>
                        <a:t>tNetezzaRow</a:t>
                      </a:r>
                    </a:p>
                  </a:txBody>
                  <a:tcPr marL="9525" marR="9525" marT="9525" marB="0" anchor="b"/>
                </a:tc>
                <a:tc>
                  <a:txBody>
                    <a:bodyPr/>
                    <a:lstStyle/>
                    <a:p>
                      <a:pPr algn="l" fontAlgn="b"/>
                      <a:r>
                        <a:rPr lang="en-US" sz="1100" b="0" i="0" u="none" strike="noStrike" dirty="0" err="1">
                          <a:solidFill>
                            <a:srgbClr val="000000"/>
                          </a:solidFill>
                          <a:effectLst/>
                          <a:latin typeface="Calibri"/>
                        </a:rPr>
                        <a:t>tParAccelSCD</a:t>
                      </a:r>
                      <a:r>
                        <a:rPr lang="en-US" sz="1100" b="0" i="0" u="none" strike="noStrike" dirty="0">
                          <a:solidFill>
                            <a:srgbClr val="000000"/>
                          </a:solidFill>
                          <a:effectLst/>
                          <a:latin typeface="Calibri"/>
                        </a:rPr>
                        <a:t> - Databases</a:t>
                      </a:r>
                    </a:p>
                  </a:txBody>
                  <a:tcPr marL="9525" marR="9525" marT="9525" marB="0" anchor="b"/>
                </a:tc>
                <a:tc>
                  <a:txBody>
                    <a:bodyPr/>
                    <a:lstStyle/>
                    <a:p>
                      <a:pPr algn="l" fontAlgn="b"/>
                      <a:r>
                        <a:rPr lang="en-US" sz="1100" b="0" i="0" u="none" strike="noStrike">
                          <a:solidFill>
                            <a:srgbClr val="000000"/>
                          </a:solidFill>
                          <a:effectLst/>
                          <a:latin typeface="Calibri"/>
                        </a:rPr>
                        <a:t>tTeradataClose</a:t>
                      </a:r>
                    </a:p>
                  </a:txBody>
                  <a:tcPr marL="9525" marR="9525" marT="9525" marB="0" anchor="b"/>
                </a:tc>
                <a:tc>
                  <a:txBody>
                    <a:bodyPr/>
                    <a:lstStyle/>
                    <a:p>
                      <a:pPr algn="l" fontAlgn="b"/>
                      <a:r>
                        <a:rPr lang="en-US" sz="1100" b="0" i="0" u="none" strike="noStrike">
                          <a:solidFill>
                            <a:srgbClr val="000000"/>
                          </a:solidFill>
                          <a:effectLst/>
                          <a:latin typeface="Calibri"/>
                        </a:rPr>
                        <a:t>tTeradataSCDELT - Databases</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tGreenplumOutputBulkExec</a:t>
                      </a:r>
                    </a:p>
                  </a:txBody>
                  <a:tcPr marL="9525" marR="9525" marT="9525" marB="0" anchor="b"/>
                </a:tc>
                <a:tc>
                  <a:txBody>
                    <a:bodyPr/>
                    <a:lstStyle/>
                    <a:p>
                      <a:pPr algn="l" fontAlgn="b"/>
                      <a:r>
                        <a:rPr lang="en-US" sz="1100" b="0" i="0" u="none" strike="noStrike">
                          <a:solidFill>
                            <a:srgbClr val="000000"/>
                          </a:solidFill>
                          <a:effectLst/>
                          <a:latin typeface="Calibri"/>
                        </a:rPr>
                        <a:t>tIngresRollback</a:t>
                      </a:r>
                    </a:p>
                  </a:txBody>
                  <a:tcPr marL="9525" marR="9525" marT="9525" marB="0" anchor="b"/>
                </a:tc>
                <a:tc>
                  <a:txBody>
                    <a:bodyPr/>
                    <a:lstStyle/>
                    <a:p>
                      <a:pPr algn="l" fontAlgn="b"/>
                      <a:r>
                        <a:rPr lang="en-US" sz="1100" b="0" i="0" u="none" strike="noStrike">
                          <a:solidFill>
                            <a:srgbClr val="000000"/>
                          </a:solidFill>
                          <a:effectLst/>
                          <a:latin typeface="Calibri"/>
                        </a:rPr>
                        <a:t>tNetezzaSCD - Databases</a:t>
                      </a:r>
                    </a:p>
                  </a:txBody>
                  <a:tcPr marL="9525" marR="9525" marT="9525" marB="0" anchor="b"/>
                </a:tc>
                <a:tc>
                  <a:txBody>
                    <a:bodyPr/>
                    <a:lstStyle/>
                    <a:p>
                      <a:pPr algn="l" fontAlgn="b"/>
                      <a:r>
                        <a:rPr lang="en-US" sz="1100" b="0" i="0" u="none" strike="noStrike">
                          <a:solidFill>
                            <a:srgbClr val="000000"/>
                          </a:solidFill>
                          <a:effectLst/>
                          <a:latin typeface="Calibri"/>
                        </a:rPr>
                        <a:t>tRedshiftBulkExec</a:t>
                      </a:r>
                    </a:p>
                  </a:txBody>
                  <a:tcPr marL="9525" marR="9525" marT="9525" marB="0" anchor="b"/>
                </a:tc>
                <a:tc>
                  <a:txBody>
                    <a:bodyPr/>
                    <a:lstStyle/>
                    <a:p>
                      <a:pPr algn="l" fontAlgn="b"/>
                      <a:r>
                        <a:rPr lang="en-US" sz="1100" b="0" i="0" u="none" strike="noStrike">
                          <a:solidFill>
                            <a:srgbClr val="000000"/>
                          </a:solidFill>
                          <a:effectLst/>
                          <a:latin typeface="Calibri"/>
                        </a:rPr>
                        <a:t>tTeradataCommit</a:t>
                      </a:r>
                    </a:p>
                  </a:txBody>
                  <a:tcPr marL="9525" marR="9525" marT="9525" marB="0" anchor="b"/>
                </a:tc>
                <a:tc>
                  <a:txBody>
                    <a:bodyPr/>
                    <a:lstStyle/>
                    <a:p>
                      <a:pPr algn="l" fontAlgn="b"/>
                      <a:r>
                        <a:rPr lang="en-US" sz="1100" b="0" i="0" u="none" strike="noStrike">
                          <a:solidFill>
                            <a:srgbClr val="000000"/>
                          </a:solidFill>
                          <a:effectLst/>
                          <a:latin typeface="Calibri"/>
                        </a:rPr>
                        <a:t>tTeradataTPTExec</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tGreenplumRollback</a:t>
                      </a:r>
                    </a:p>
                  </a:txBody>
                  <a:tcPr marL="9525" marR="9525" marT="9525" marB="0" anchor="b"/>
                </a:tc>
                <a:tc>
                  <a:txBody>
                    <a:bodyPr/>
                    <a:lstStyle/>
                    <a:p>
                      <a:pPr algn="l" fontAlgn="b"/>
                      <a:r>
                        <a:rPr lang="en-US" sz="1100" b="0" i="0" u="none" strike="noStrike">
                          <a:solidFill>
                            <a:srgbClr val="000000"/>
                          </a:solidFill>
                          <a:effectLst/>
                          <a:latin typeface="Calibri"/>
                        </a:rPr>
                        <a:t>tIngresRow</a:t>
                      </a:r>
                    </a:p>
                  </a:txBody>
                  <a:tcPr marL="9525" marR="9525" marT="9525" marB="0" anchor="b"/>
                </a:tc>
                <a:tc>
                  <a:txBody>
                    <a:bodyPr/>
                    <a:lstStyle/>
                    <a:p>
                      <a:pPr algn="l" fontAlgn="b"/>
                      <a:r>
                        <a:rPr lang="en-US" sz="1100" b="0" i="0" u="none" strike="noStrike">
                          <a:solidFill>
                            <a:srgbClr val="000000"/>
                          </a:solidFill>
                          <a:effectLst/>
                          <a:latin typeface="Calibri"/>
                        </a:rPr>
                        <a:t>tParAccelBulkExec</a:t>
                      </a:r>
                    </a:p>
                  </a:txBody>
                  <a:tcPr marL="9525" marR="9525" marT="9525" marB="0" anchor="b"/>
                </a:tc>
                <a:tc>
                  <a:txBody>
                    <a:bodyPr/>
                    <a:lstStyle/>
                    <a:p>
                      <a:pPr algn="l" fontAlgn="b"/>
                      <a:r>
                        <a:rPr lang="en-US" sz="1100" b="0" i="0" u="none" strike="noStrike">
                          <a:solidFill>
                            <a:srgbClr val="000000"/>
                          </a:solidFill>
                          <a:effectLst/>
                          <a:latin typeface="Calibri"/>
                        </a:rPr>
                        <a:t>tRedshiftClose</a:t>
                      </a:r>
                    </a:p>
                  </a:txBody>
                  <a:tcPr marL="9525" marR="9525" marT="9525" marB="0" anchor="b"/>
                </a:tc>
                <a:tc>
                  <a:txBody>
                    <a:bodyPr/>
                    <a:lstStyle/>
                    <a:p>
                      <a:pPr algn="l" fontAlgn="b"/>
                      <a:r>
                        <a:rPr lang="en-US" sz="1100" b="0" i="0" u="none" strike="noStrike">
                          <a:solidFill>
                            <a:srgbClr val="000000"/>
                          </a:solidFill>
                          <a:effectLst/>
                          <a:latin typeface="Calibri"/>
                        </a:rPr>
                        <a:t>tTeradataConnection</a:t>
                      </a:r>
                    </a:p>
                  </a:txBody>
                  <a:tcPr marL="9525" marR="9525" marT="9525" marB="0" anchor="b"/>
                </a:tc>
                <a:tc>
                  <a:txBody>
                    <a:bodyPr/>
                    <a:lstStyle/>
                    <a:p>
                      <a:pPr algn="l" fontAlgn="b"/>
                      <a:r>
                        <a:rPr lang="en-US" sz="1100" b="0" i="0" u="none" strike="noStrike">
                          <a:solidFill>
                            <a:srgbClr val="000000"/>
                          </a:solidFill>
                          <a:effectLst/>
                          <a:latin typeface="Calibri"/>
                        </a:rPr>
                        <a:t>tTeradataTPTUtility</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tGreenplumRow</a:t>
                      </a:r>
                    </a:p>
                  </a:txBody>
                  <a:tcPr marL="9525" marR="9525" marT="9525" marB="0" anchor="b"/>
                </a:tc>
                <a:tc>
                  <a:txBody>
                    <a:bodyPr/>
                    <a:lstStyle/>
                    <a:p>
                      <a:pPr algn="l" fontAlgn="b"/>
                      <a:r>
                        <a:rPr lang="en-US" sz="1100" b="0" i="0" u="none" strike="noStrike">
                          <a:solidFill>
                            <a:srgbClr val="000000"/>
                          </a:solidFill>
                          <a:effectLst/>
                          <a:latin typeface="Calibri"/>
                        </a:rPr>
                        <a:t>tIngresSCD - Databases</a:t>
                      </a:r>
                    </a:p>
                  </a:txBody>
                  <a:tcPr marL="9525" marR="9525" marT="9525" marB="0" anchor="b"/>
                </a:tc>
                <a:tc>
                  <a:txBody>
                    <a:bodyPr/>
                    <a:lstStyle/>
                    <a:p>
                      <a:pPr algn="l" fontAlgn="b"/>
                      <a:r>
                        <a:rPr lang="en-US" sz="1100" b="0" i="0" u="none" strike="noStrike">
                          <a:solidFill>
                            <a:srgbClr val="000000"/>
                          </a:solidFill>
                          <a:effectLst/>
                          <a:latin typeface="Calibri"/>
                        </a:rPr>
                        <a:t>tParAccelClose</a:t>
                      </a:r>
                    </a:p>
                  </a:txBody>
                  <a:tcPr marL="9525" marR="9525" marT="9525" marB="0" anchor="b"/>
                </a:tc>
                <a:tc>
                  <a:txBody>
                    <a:bodyPr/>
                    <a:lstStyle/>
                    <a:p>
                      <a:pPr algn="l" fontAlgn="b"/>
                      <a:r>
                        <a:rPr lang="en-US" sz="1100" b="0" i="0" u="none" strike="noStrike">
                          <a:solidFill>
                            <a:srgbClr val="000000"/>
                          </a:solidFill>
                          <a:effectLst/>
                          <a:latin typeface="Calibri"/>
                        </a:rPr>
                        <a:t>tRedshiftCommit</a:t>
                      </a:r>
                    </a:p>
                  </a:txBody>
                  <a:tcPr marL="9525" marR="9525" marT="9525" marB="0" anchor="b"/>
                </a:tc>
                <a:tc>
                  <a:txBody>
                    <a:bodyPr/>
                    <a:lstStyle/>
                    <a:p>
                      <a:pPr algn="l" fontAlgn="b"/>
                      <a:r>
                        <a:rPr lang="en-US" sz="1100" b="0" i="0" u="none" strike="noStrike">
                          <a:solidFill>
                            <a:srgbClr val="000000"/>
                          </a:solidFill>
                          <a:effectLst/>
                          <a:latin typeface="Calibri"/>
                        </a:rPr>
                        <a:t>tTeradataFastExport</a:t>
                      </a:r>
                    </a:p>
                  </a:txBody>
                  <a:tcPr marL="9525" marR="9525" marT="9525" marB="0" anchor="b"/>
                </a:tc>
                <a:tc>
                  <a:txBody>
                    <a:bodyPr/>
                    <a:lstStyle/>
                    <a:p>
                      <a:pPr algn="l" fontAlgn="b"/>
                      <a:r>
                        <a:rPr lang="en-US" sz="1100" b="0" i="0" u="none" strike="noStrike">
                          <a:solidFill>
                            <a:srgbClr val="000000"/>
                          </a:solidFill>
                          <a:effectLst/>
                          <a:latin typeface="Calibri"/>
                        </a:rPr>
                        <a:t>tTeradataTPump</a:t>
                      </a:r>
                    </a:p>
                  </a:txBody>
                  <a:tcPr marL="9525" marR="9525" marT="9525" marB="0" anchor="b"/>
                </a:tc>
              </a:tr>
              <a:tr h="356449">
                <a:tc>
                  <a:txBody>
                    <a:bodyPr/>
                    <a:lstStyle/>
                    <a:p>
                      <a:pPr algn="l" fontAlgn="b"/>
                      <a:r>
                        <a:rPr lang="en-US" sz="1100" b="0" i="0" u="none" strike="noStrike">
                          <a:solidFill>
                            <a:srgbClr val="000000"/>
                          </a:solidFill>
                          <a:effectLst/>
                          <a:latin typeface="Calibri"/>
                        </a:rPr>
                        <a:t>tGreenplumSCD - Databases</a:t>
                      </a:r>
                    </a:p>
                  </a:txBody>
                  <a:tcPr marL="9525" marR="9525" marT="9525" marB="0" anchor="b"/>
                </a:tc>
                <a:tc>
                  <a:txBody>
                    <a:bodyPr/>
                    <a:lstStyle/>
                    <a:p>
                      <a:pPr algn="l" fontAlgn="b"/>
                      <a:r>
                        <a:rPr lang="en-US" sz="1100" b="0" i="0" u="none" strike="noStrike">
                          <a:solidFill>
                            <a:srgbClr val="000000"/>
                          </a:solidFill>
                          <a:effectLst/>
                          <a:latin typeface="Calibri"/>
                        </a:rPr>
                        <a:t>tNetezzaBulkExec</a:t>
                      </a:r>
                    </a:p>
                  </a:txBody>
                  <a:tcPr marL="9525" marR="9525" marT="9525" marB="0" anchor="b"/>
                </a:tc>
                <a:tc>
                  <a:txBody>
                    <a:bodyPr/>
                    <a:lstStyle/>
                    <a:p>
                      <a:pPr algn="l" fontAlgn="b"/>
                      <a:r>
                        <a:rPr lang="en-US" sz="1100" b="0" i="0" u="none" strike="noStrike">
                          <a:solidFill>
                            <a:srgbClr val="000000"/>
                          </a:solidFill>
                          <a:effectLst/>
                          <a:latin typeface="Calibri"/>
                        </a:rPr>
                        <a:t>tParAccelCommit</a:t>
                      </a:r>
                    </a:p>
                  </a:txBody>
                  <a:tcPr marL="9525" marR="9525" marT="9525" marB="0" anchor="b"/>
                </a:tc>
                <a:tc>
                  <a:txBody>
                    <a:bodyPr/>
                    <a:lstStyle/>
                    <a:p>
                      <a:pPr algn="l" fontAlgn="b"/>
                      <a:r>
                        <a:rPr lang="en-US" sz="1100" b="0" i="0" u="none" strike="noStrike">
                          <a:solidFill>
                            <a:srgbClr val="000000"/>
                          </a:solidFill>
                          <a:effectLst/>
                          <a:latin typeface="Calibri"/>
                        </a:rPr>
                        <a:t>tRedshiftConnection</a:t>
                      </a:r>
                    </a:p>
                  </a:txBody>
                  <a:tcPr marL="9525" marR="9525" marT="9525" marB="0" anchor="b"/>
                </a:tc>
                <a:tc>
                  <a:txBody>
                    <a:bodyPr/>
                    <a:lstStyle/>
                    <a:p>
                      <a:pPr algn="l" fontAlgn="b"/>
                      <a:r>
                        <a:rPr lang="en-US" sz="1100" b="0" i="0" u="none" strike="noStrike">
                          <a:solidFill>
                            <a:srgbClr val="000000"/>
                          </a:solidFill>
                          <a:effectLst/>
                          <a:latin typeface="Calibri"/>
                        </a:rPr>
                        <a:t>tTeradataFastLoad</a:t>
                      </a:r>
                    </a:p>
                  </a:txBody>
                  <a:tcPr marL="9525" marR="9525" marT="9525" marB="0" anchor="b"/>
                </a:tc>
                <a:tc>
                  <a:txBody>
                    <a:bodyPr/>
                    <a:lstStyle/>
                    <a:p>
                      <a:pPr algn="l" fontAlgn="b"/>
                      <a:r>
                        <a:rPr lang="en-US" sz="1100" b="0" i="0" u="none" strike="noStrike" dirty="0" err="1">
                          <a:solidFill>
                            <a:srgbClr val="000000"/>
                          </a:solidFill>
                          <a:effectLst/>
                          <a:latin typeface="Calibri"/>
                        </a:rPr>
                        <a:t>tVectorWiseCommit</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7838673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Component (Contd..)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7595594"/>
              </p:ext>
            </p:extLst>
          </p:nvPr>
        </p:nvGraphicFramePr>
        <p:xfrm>
          <a:off x="298448" y="1495429"/>
          <a:ext cx="8657982" cy="4706078"/>
        </p:xfrm>
        <a:graphic>
          <a:graphicData uri="http://schemas.openxmlformats.org/drawingml/2006/table">
            <a:tbl>
              <a:tblPr firstRow="1" bandRow="1">
                <a:tableStyleId>{5C22544A-7EE6-4342-B048-85BDC9FD1C3A}</a:tableStyleId>
              </a:tblPr>
              <a:tblGrid>
                <a:gridCol w="1442997"/>
                <a:gridCol w="1442997"/>
                <a:gridCol w="1442997"/>
                <a:gridCol w="1442997"/>
                <a:gridCol w="1442997"/>
                <a:gridCol w="1442997"/>
              </a:tblGrid>
              <a:tr h="370718">
                <a:tc gridSpan="6">
                  <a:txBody>
                    <a:bodyPr/>
                    <a:lstStyle/>
                    <a:p>
                      <a:r>
                        <a:rPr lang="en-US" dirty="0" smtClean="0"/>
                        <a:t>Databases - Other components</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61280">
                <a:tc>
                  <a:txBody>
                    <a:bodyPr/>
                    <a:lstStyle/>
                    <a:p>
                      <a:pPr algn="l" fontAlgn="b"/>
                      <a:r>
                        <a:rPr lang="en-US" sz="1100" b="0" i="0" u="none" strike="noStrike" dirty="0" err="1">
                          <a:solidFill>
                            <a:srgbClr val="000000"/>
                          </a:solidFill>
                          <a:effectLst/>
                          <a:latin typeface="Calibri"/>
                        </a:rPr>
                        <a:t>tCassandraBulkExec</a:t>
                      </a:r>
                      <a:r>
                        <a:rPr lang="en-US" sz="1100" b="0" i="0" u="none" strike="noStrike" dirty="0">
                          <a:solidFill>
                            <a:srgbClr val="000000"/>
                          </a:solidFill>
                          <a:effectLst/>
                          <a:latin typeface="Calibri"/>
                        </a:rPr>
                        <a:t> - Databases</a:t>
                      </a:r>
                    </a:p>
                  </a:txBody>
                  <a:tcPr marL="9525" marR="9525" marT="9525" marB="0" anchor="b"/>
                </a:tc>
                <a:tc>
                  <a:txBody>
                    <a:bodyPr/>
                    <a:lstStyle/>
                    <a:p>
                      <a:pPr algn="l" fontAlgn="b"/>
                      <a:r>
                        <a:rPr lang="en-US" sz="1100" b="0" i="0" u="none" strike="noStrike">
                          <a:solidFill>
                            <a:srgbClr val="000000"/>
                          </a:solidFill>
                          <a:effectLst/>
                          <a:latin typeface="Calibri"/>
                        </a:rPr>
                        <a:t>tCouchDBClose - Databases</a:t>
                      </a:r>
                    </a:p>
                  </a:txBody>
                  <a:tcPr marL="9525" marR="9525" marT="9525" marB="0" anchor="b"/>
                </a:tc>
                <a:tc>
                  <a:txBody>
                    <a:bodyPr/>
                    <a:lstStyle/>
                    <a:p>
                      <a:pPr algn="l" fontAlgn="b"/>
                      <a:r>
                        <a:rPr lang="en-US" sz="1100" b="0" i="0" u="none" strike="noStrike">
                          <a:solidFill>
                            <a:srgbClr val="000000"/>
                          </a:solidFill>
                          <a:effectLst/>
                          <a:latin typeface="Calibri"/>
                        </a:rPr>
                        <a:t>tEXAInput</a:t>
                      </a:r>
                    </a:p>
                  </a:txBody>
                  <a:tcPr marL="9525" marR="9525" marT="9525" marB="0" anchor="b"/>
                </a:tc>
                <a:tc>
                  <a:txBody>
                    <a:bodyPr/>
                    <a:lstStyle/>
                    <a:p>
                      <a:pPr algn="l" fontAlgn="b"/>
                      <a:r>
                        <a:rPr lang="en-US" sz="1100" b="0" i="0" u="none" strike="noStrike">
                          <a:solidFill>
                            <a:srgbClr val="000000"/>
                          </a:solidFill>
                          <a:effectLst/>
                          <a:latin typeface="Calibri"/>
                        </a:rPr>
                        <a:t>tFirebirdCommit</a:t>
                      </a:r>
                    </a:p>
                  </a:txBody>
                  <a:tcPr marL="9525" marR="9525" marT="9525" marB="0" anchor="b"/>
                </a:tc>
                <a:tc>
                  <a:txBody>
                    <a:bodyPr/>
                    <a:lstStyle/>
                    <a:p>
                      <a:pPr algn="l" fontAlgn="b"/>
                      <a:r>
                        <a:rPr lang="en-US" sz="1100" b="0" i="0" u="none" strike="noStrike">
                          <a:solidFill>
                            <a:srgbClr val="000000"/>
                          </a:solidFill>
                          <a:effectLst/>
                          <a:latin typeface="Calibri"/>
                        </a:rPr>
                        <a:t>tHiveCreateTable - Databases</a:t>
                      </a:r>
                    </a:p>
                  </a:txBody>
                  <a:tcPr marL="9525" marR="9525" marT="9525" marB="0" anchor="b"/>
                </a:tc>
                <a:tc>
                  <a:txBody>
                    <a:bodyPr/>
                    <a:lstStyle/>
                    <a:p>
                      <a:pPr algn="l" fontAlgn="b"/>
                      <a:r>
                        <a:rPr lang="en-US" sz="1100" b="0" i="0" u="none" strike="noStrike">
                          <a:solidFill>
                            <a:srgbClr val="000000"/>
                          </a:solidFill>
                          <a:effectLst/>
                          <a:latin typeface="Calibri"/>
                        </a:rPr>
                        <a:t>tInterbaseRollback</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tCassandraClose - Databases</a:t>
                      </a:r>
                    </a:p>
                  </a:txBody>
                  <a:tcPr marL="9525" marR="9525" marT="9525" marB="0" anchor="b"/>
                </a:tc>
                <a:tc>
                  <a:txBody>
                    <a:bodyPr/>
                    <a:lstStyle/>
                    <a:p>
                      <a:pPr algn="l" fontAlgn="b"/>
                      <a:r>
                        <a:rPr lang="en-US" sz="1100" b="0" i="0" u="none" strike="noStrike">
                          <a:solidFill>
                            <a:srgbClr val="000000"/>
                          </a:solidFill>
                          <a:effectLst/>
                          <a:latin typeface="Calibri"/>
                        </a:rPr>
                        <a:t>tCouchDBConnection - Databases</a:t>
                      </a:r>
                    </a:p>
                  </a:txBody>
                  <a:tcPr marL="9525" marR="9525" marT="9525" marB="0" anchor="b"/>
                </a:tc>
                <a:tc>
                  <a:txBody>
                    <a:bodyPr/>
                    <a:lstStyle/>
                    <a:p>
                      <a:pPr algn="l" fontAlgn="b"/>
                      <a:r>
                        <a:rPr lang="en-US" sz="1100" b="0" i="0" u="none" strike="noStrike">
                          <a:solidFill>
                            <a:srgbClr val="000000"/>
                          </a:solidFill>
                          <a:effectLst/>
                          <a:latin typeface="Calibri"/>
                        </a:rPr>
                        <a:t>tEXAOutput</a:t>
                      </a:r>
                    </a:p>
                  </a:txBody>
                  <a:tcPr marL="9525" marR="9525" marT="9525" marB="0" anchor="b"/>
                </a:tc>
                <a:tc>
                  <a:txBody>
                    <a:bodyPr/>
                    <a:lstStyle/>
                    <a:p>
                      <a:pPr algn="l" fontAlgn="b"/>
                      <a:r>
                        <a:rPr lang="en-US" sz="1100" b="0" i="0" u="none" strike="noStrike">
                          <a:solidFill>
                            <a:srgbClr val="000000"/>
                          </a:solidFill>
                          <a:effectLst/>
                          <a:latin typeface="Calibri"/>
                        </a:rPr>
                        <a:t>tFirebirdConnection</a:t>
                      </a:r>
                    </a:p>
                  </a:txBody>
                  <a:tcPr marL="9525" marR="9525" marT="9525" marB="0" anchor="b"/>
                </a:tc>
                <a:tc>
                  <a:txBody>
                    <a:bodyPr/>
                    <a:lstStyle/>
                    <a:p>
                      <a:pPr algn="l" fontAlgn="b"/>
                      <a:r>
                        <a:rPr lang="en-US" sz="1100" b="0" i="0" u="none" strike="noStrike">
                          <a:solidFill>
                            <a:srgbClr val="000000"/>
                          </a:solidFill>
                          <a:effectLst/>
                          <a:latin typeface="Calibri"/>
                        </a:rPr>
                        <a:t>tHiveInput - Databases</a:t>
                      </a:r>
                    </a:p>
                  </a:txBody>
                  <a:tcPr marL="9525" marR="9525" marT="9525" marB="0" anchor="b"/>
                </a:tc>
                <a:tc>
                  <a:txBody>
                    <a:bodyPr/>
                    <a:lstStyle/>
                    <a:p>
                      <a:pPr algn="l" fontAlgn="b"/>
                      <a:r>
                        <a:rPr lang="en-US" sz="1100" b="0" i="0" u="none" strike="noStrike">
                          <a:solidFill>
                            <a:srgbClr val="000000"/>
                          </a:solidFill>
                          <a:effectLst/>
                          <a:latin typeface="Calibri"/>
                        </a:rPr>
                        <a:t>tInterbaseRow</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tCassandraConnection - Databases</a:t>
                      </a:r>
                    </a:p>
                  </a:txBody>
                  <a:tcPr marL="9525" marR="9525" marT="9525" marB="0" anchor="b"/>
                </a:tc>
                <a:tc>
                  <a:txBody>
                    <a:bodyPr/>
                    <a:lstStyle/>
                    <a:p>
                      <a:pPr algn="l" fontAlgn="b"/>
                      <a:r>
                        <a:rPr lang="en-US" sz="1100" b="0" i="0" u="none" strike="noStrike">
                          <a:solidFill>
                            <a:srgbClr val="000000"/>
                          </a:solidFill>
                          <a:effectLst/>
                          <a:latin typeface="Calibri"/>
                        </a:rPr>
                        <a:t>tCouchDBInput - Databases</a:t>
                      </a:r>
                    </a:p>
                  </a:txBody>
                  <a:tcPr marL="9525" marR="9525" marT="9525" marB="0" anchor="b"/>
                </a:tc>
                <a:tc>
                  <a:txBody>
                    <a:bodyPr/>
                    <a:lstStyle/>
                    <a:p>
                      <a:pPr algn="l" fontAlgn="b"/>
                      <a:r>
                        <a:rPr lang="en-US" sz="1100" b="0" i="0" u="none" strike="noStrike">
                          <a:solidFill>
                            <a:srgbClr val="000000"/>
                          </a:solidFill>
                          <a:effectLst/>
                          <a:latin typeface="Calibri"/>
                        </a:rPr>
                        <a:t>tEXARollback</a:t>
                      </a:r>
                    </a:p>
                  </a:txBody>
                  <a:tcPr marL="9525" marR="9525" marT="9525" marB="0" anchor="b"/>
                </a:tc>
                <a:tc>
                  <a:txBody>
                    <a:bodyPr/>
                    <a:lstStyle/>
                    <a:p>
                      <a:pPr algn="l" fontAlgn="b"/>
                      <a:r>
                        <a:rPr lang="en-US" sz="1100" b="0" i="0" u="none" strike="noStrike">
                          <a:solidFill>
                            <a:srgbClr val="000000"/>
                          </a:solidFill>
                          <a:effectLst/>
                          <a:latin typeface="Calibri"/>
                        </a:rPr>
                        <a:t>tFirebirdInput</a:t>
                      </a:r>
                    </a:p>
                  </a:txBody>
                  <a:tcPr marL="9525" marR="9525" marT="9525" marB="0" anchor="b"/>
                </a:tc>
                <a:tc>
                  <a:txBody>
                    <a:bodyPr/>
                    <a:lstStyle/>
                    <a:p>
                      <a:pPr algn="l" fontAlgn="b"/>
                      <a:r>
                        <a:rPr lang="en-US" sz="1100" b="0" i="0" u="none" strike="noStrike">
                          <a:solidFill>
                            <a:srgbClr val="000000"/>
                          </a:solidFill>
                          <a:effectLst/>
                          <a:latin typeface="Calibri"/>
                        </a:rPr>
                        <a:t>tHiveLoad - Databases</a:t>
                      </a:r>
                    </a:p>
                  </a:txBody>
                  <a:tcPr marL="9525" marR="9525" marT="9525" marB="0" anchor="b"/>
                </a:tc>
                <a:tc>
                  <a:txBody>
                    <a:bodyPr/>
                    <a:lstStyle/>
                    <a:p>
                      <a:pPr algn="l" fontAlgn="b"/>
                      <a:r>
                        <a:rPr lang="en-US" sz="1100" b="0" i="0" u="none" strike="noStrike">
                          <a:solidFill>
                            <a:srgbClr val="000000"/>
                          </a:solidFill>
                          <a:effectLst/>
                          <a:latin typeface="Calibri"/>
                        </a:rPr>
                        <a:t>tJavaDBInput</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tCassandraInput - Databases</a:t>
                      </a:r>
                    </a:p>
                  </a:txBody>
                  <a:tcPr marL="9525" marR="9525" marT="9525" marB="0" anchor="b"/>
                </a:tc>
                <a:tc>
                  <a:txBody>
                    <a:bodyPr/>
                    <a:lstStyle/>
                    <a:p>
                      <a:pPr algn="l" fontAlgn="b"/>
                      <a:r>
                        <a:rPr lang="en-US" sz="1100" b="0" i="0" u="none" strike="noStrike">
                          <a:solidFill>
                            <a:srgbClr val="000000"/>
                          </a:solidFill>
                          <a:effectLst/>
                          <a:latin typeface="Calibri"/>
                        </a:rPr>
                        <a:t>tCouchDBOutput - Databases</a:t>
                      </a:r>
                    </a:p>
                  </a:txBody>
                  <a:tcPr marL="9525" marR="9525" marT="9525" marB="0" anchor="b"/>
                </a:tc>
                <a:tc>
                  <a:txBody>
                    <a:bodyPr/>
                    <a:lstStyle/>
                    <a:p>
                      <a:pPr algn="l" fontAlgn="b"/>
                      <a:r>
                        <a:rPr lang="en-US" sz="1100" b="0" i="0" u="none" strike="noStrike">
                          <a:solidFill>
                            <a:srgbClr val="000000"/>
                          </a:solidFill>
                          <a:effectLst/>
                          <a:latin typeface="Calibri"/>
                        </a:rPr>
                        <a:t>tEXARow</a:t>
                      </a:r>
                    </a:p>
                  </a:txBody>
                  <a:tcPr marL="9525" marR="9525" marT="9525" marB="0" anchor="b"/>
                </a:tc>
                <a:tc>
                  <a:txBody>
                    <a:bodyPr/>
                    <a:lstStyle/>
                    <a:p>
                      <a:pPr algn="l" fontAlgn="b"/>
                      <a:r>
                        <a:rPr lang="en-US" sz="1100" b="0" i="0" u="none" strike="noStrike">
                          <a:solidFill>
                            <a:srgbClr val="000000"/>
                          </a:solidFill>
                          <a:effectLst/>
                          <a:latin typeface="Calibri"/>
                        </a:rPr>
                        <a:t>tFirebirdOutput</a:t>
                      </a:r>
                    </a:p>
                  </a:txBody>
                  <a:tcPr marL="9525" marR="9525" marT="9525" marB="0" anchor="b"/>
                </a:tc>
                <a:tc>
                  <a:txBody>
                    <a:bodyPr/>
                    <a:lstStyle/>
                    <a:p>
                      <a:pPr algn="l" fontAlgn="b"/>
                      <a:r>
                        <a:rPr lang="en-US" sz="1100" b="0" i="0" u="none" strike="noStrike">
                          <a:solidFill>
                            <a:srgbClr val="000000"/>
                          </a:solidFill>
                          <a:effectLst/>
                          <a:latin typeface="Calibri"/>
                        </a:rPr>
                        <a:t>tHiveRow - Databases</a:t>
                      </a:r>
                    </a:p>
                  </a:txBody>
                  <a:tcPr marL="9525" marR="9525" marT="9525" marB="0" anchor="b"/>
                </a:tc>
                <a:tc>
                  <a:txBody>
                    <a:bodyPr/>
                    <a:lstStyle/>
                    <a:p>
                      <a:pPr algn="l" fontAlgn="b"/>
                      <a:r>
                        <a:rPr lang="en-US" sz="1100" b="0" i="0" u="none" strike="noStrike">
                          <a:solidFill>
                            <a:srgbClr val="000000"/>
                          </a:solidFill>
                          <a:effectLst/>
                          <a:latin typeface="Calibri"/>
                        </a:rPr>
                        <a:t>tJavaDBOutput</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tCassandraOutput - Databases</a:t>
                      </a:r>
                    </a:p>
                  </a:txBody>
                  <a:tcPr marL="9525" marR="9525" marT="9525" marB="0" anchor="b"/>
                </a:tc>
                <a:tc>
                  <a:txBody>
                    <a:bodyPr/>
                    <a:lstStyle/>
                    <a:p>
                      <a:pPr algn="l" fontAlgn="b"/>
                      <a:r>
                        <a:rPr lang="en-US" sz="1100" b="0" i="0" u="none" strike="noStrike">
                          <a:solidFill>
                            <a:srgbClr val="000000"/>
                          </a:solidFill>
                          <a:effectLst/>
                          <a:latin typeface="Calibri"/>
                        </a:rPr>
                        <a:t>tCreateTable</a:t>
                      </a:r>
                    </a:p>
                  </a:txBody>
                  <a:tcPr marL="9525" marR="9525" marT="9525" marB="0" anchor="b"/>
                </a:tc>
                <a:tc>
                  <a:txBody>
                    <a:bodyPr/>
                    <a:lstStyle/>
                    <a:p>
                      <a:pPr algn="l" fontAlgn="b"/>
                      <a:r>
                        <a:rPr lang="en-US" sz="1100" b="0" i="0" u="none" strike="noStrike">
                          <a:solidFill>
                            <a:srgbClr val="000000"/>
                          </a:solidFill>
                          <a:effectLst/>
                          <a:latin typeface="Calibri"/>
                        </a:rPr>
                        <a:t>tEXistConnection</a:t>
                      </a:r>
                    </a:p>
                  </a:txBody>
                  <a:tcPr marL="9525" marR="9525" marT="9525" marB="0" anchor="b"/>
                </a:tc>
                <a:tc>
                  <a:txBody>
                    <a:bodyPr/>
                    <a:lstStyle/>
                    <a:p>
                      <a:pPr algn="l" fontAlgn="b"/>
                      <a:r>
                        <a:rPr lang="en-US" sz="1100" b="0" i="0" u="none" strike="noStrike">
                          <a:solidFill>
                            <a:srgbClr val="000000"/>
                          </a:solidFill>
                          <a:effectLst/>
                          <a:latin typeface="Calibri"/>
                        </a:rPr>
                        <a:t>tFirebirdRollback</a:t>
                      </a:r>
                    </a:p>
                  </a:txBody>
                  <a:tcPr marL="9525" marR="9525" marT="9525" marB="0" anchor="b"/>
                </a:tc>
                <a:tc>
                  <a:txBody>
                    <a:bodyPr/>
                    <a:lstStyle/>
                    <a:p>
                      <a:pPr algn="l" fontAlgn="b"/>
                      <a:r>
                        <a:rPr lang="en-US" sz="1100" b="0" i="0" u="none" strike="noStrike">
                          <a:solidFill>
                            <a:srgbClr val="000000"/>
                          </a:solidFill>
                          <a:effectLst/>
                          <a:latin typeface="Calibri"/>
                        </a:rPr>
                        <a:t>tHSQLDbInput</a:t>
                      </a:r>
                    </a:p>
                  </a:txBody>
                  <a:tcPr marL="9525" marR="9525" marT="9525" marB="0" anchor="b"/>
                </a:tc>
                <a:tc>
                  <a:txBody>
                    <a:bodyPr/>
                    <a:lstStyle/>
                    <a:p>
                      <a:pPr algn="l" fontAlgn="b"/>
                      <a:r>
                        <a:rPr lang="en-US" sz="1100" b="0" i="0" u="none" strike="noStrike">
                          <a:solidFill>
                            <a:srgbClr val="000000"/>
                          </a:solidFill>
                          <a:effectLst/>
                          <a:latin typeface="Calibri"/>
                        </a:rPr>
                        <a:t>tJavaDBRow</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tCassandraOutputBulk - Databases</a:t>
                      </a:r>
                    </a:p>
                  </a:txBody>
                  <a:tcPr marL="9525" marR="9525" marT="9525" marB="0" anchor="b"/>
                </a:tc>
                <a:tc>
                  <a:txBody>
                    <a:bodyPr/>
                    <a:lstStyle/>
                    <a:p>
                      <a:pPr algn="l" fontAlgn="b"/>
                      <a:r>
                        <a:rPr lang="en-US" sz="1100" b="0" i="0" u="none" strike="noStrike">
                          <a:solidFill>
                            <a:srgbClr val="000000"/>
                          </a:solidFill>
                          <a:effectLst/>
                          <a:latin typeface="Calibri"/>
                        </a:rPr>
                        <a:t>tDBInput</a:t>
                      </a:r>
                    </a:p>
                  </a:txBody>
                  <a:tcPr marL="9525" marR="9525" marT="9525" marB="0" anchor="b"/>
                </a:tc>
                <a:tc>
                  <a:txBody>
                    <a:bodyPr/>
                    <a:lstStyle/>
                    <a:p>
                      <a:pPr algn="l" fontAlgn="b"/>
                      <a:r>
                        <a:rPr lang="en-US" sz="1100" b="0" i="0" u="none" strike="noStrike">
                          <a:solidFill>
                            <a:srgbClr val="000000"/>
                          </a:solidFill>
                          <a:effectLst/>
                          <a:latin typeface="Calibri"/>
                        </a:rPr>
                        <a:t>tEXistDelete</a:t>
                      </a:r>
                    </a:p>
                  </a:txBody>
                  <a:tcPr marL="9525" marR="9525" marT="9525" marB="0" anchor="b"/>
                </a:tc>
                <a:tc>
                  <a:txBody>
                    <a:bodyPr/>
                    <a:lstStyle/>
                    <a:p>
                      <a:pPr algn="l" fontAlgn="b"/>
                      <a:r>
                        <a:rPr lang="en-US" sz="1100" b="0" i="0" u="none" strike="noStrike">
                          <a:solidFill>
                            <a:srgbClr val="000000"/>
                          </a:solidFill>
                          <a:effectLst/>
                          <a:latin typeface="Calibri"/>
                        </a:rPr>
                        <a:t>tFirebirdRow</a:t>
                      </a:r>
                    </a:p>
                  </a:txBody>
                  <a:tcPr marL="9525" marR="9525" marT="9525" marB="0" anchor="b"/>
                </a:tc>
                <a:tc>
                  <a:txBody>
                    <a:bodyPr/>
                    <a:lstStyle/>
                    <a:p>
                      <a:pPr algn="l" fontAlgn="b"/>
                      <a:r>
                        <a:rPr lang="en-US" sz="1100" b="0" i="0" u="none" strike="noStrike">
                          <a:solidFill>
                            <a:srgbClr val="000000"/>
                          </a:solidFill>
                          <a:effectLst/>
                          <a:latin typeface="Calibri"/>
                        </a:rPr>
                        <a:t>tHSQLDbOutput</a:t>
                      </a:r>
                    </a:p>
                  </a:txBody>
                  <a:tcPr marL="9525" marR="9525" marT="9525" marB="0" anchor="b"/>
                </a:tc>
                <a:tc>
                  <a:txBody>
                    <a:bodyPr/>
                    <a:lstStyle/>
                    <a:p>
                      <a:pPr algn="l" fontAlgn="b"/>
                      <a:r>
                        <a:rPr lang="en-US" sz="1100" b="0" i="0" u="none" strike="noStrike">
                          <a:solidFill>
                            <a:srgbClr val="000000"/>
                          </a:solidFill>
                          <a:effectLst/>
                          <a:latin typeface="Calibri"/>
                        </a:rPr>
                        <a:t>tJDBCColumnList</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tCassandraOutputBulkExec - Databases</a:t>
                      </a:r>
                    </a:p>
                  </a:txBody>
                  <a:tcPr marL="9525" marR="9525" marT="9525" marB="0" anchor="b"/>
                </a:tc>
                <a:tc>
                  <a:txBody>
                    <a:bodyPr/>
                    <a:lstStyle/>
                    <a:p>
                      <a:pPr algn="l" fontAlgn="b"/>
                      <a:r>
                        <a:rPr lang="en-US" sz="1100" b="0" i="0" u="none" strike="noStrike">
                          <a:solidFill>
                            <a:srgbClr val="000000"/>
                          </a:solidFill>
                          <a:effectLst/>
                          <a:latin typeface="Calibri"/>
                        </a:rPr>
                        <a:t>tDBOutput</a:t>
                      </a:r>
                    </a:p>
                  </a:txBody>
                  <a:tcPr marL="9525" marR="9525" marT="9525" marB="0" anchor="b"/>
                </a:tc>
                <a:tc>
                  <a:txBody>
                    <a:bodyPr/>
                    <a:lstStyle/>
                    <a:p>
                      <a:pPr algn="l" fontAlgn="b"/>
                      <a:r>
                        <a:rPr lang="en-US" sz="1100" b="0" i="0" u="none" strike="noStrike">
                          <a:solidFill>
                            <a:srgbClr val="000000"/>
                          </a:solidFill>
                          <a:effectLst/>
                          <a:latin typeface="Calibri"/>
                        </a:rPr>
                        <a:t>tEXistGet</a:t>
                      </a:r>
                    </a:p>
                  </a:txBody>
                  <a:tcPr marL="9525" marR="9525" marT="9525" marB="0" anchor="b"/>
                </a:tc>
                <a:tc>
                  <a:txBody>
                    <a:bodyPr/>
                    <a:lstStyle/>
                    <a:p>
                      <a:pPr algn="l" fontAlgn="b"/>
                      <a:r>
                        <a:rPr lang="en-US" sz="1100" b="0" i="0" u="none" strike="noStrike">
                          <a:solidFill>
                            <a:srgbClr val="000000"/>
                          </a:solidFill>
                          <a:effectLst/>
                          <a:latin typeface="Calibri"/>
                        </a:rPr>
                        <a:t>tHBaseClose - Databases</a:t>
                      </a:r>
                    </a:p>
                  </a:txBody>
                  <a:tcPr marL="9525" marR="9525" marT="9525" marB="0" anchor="b"/>
                </a:tc>
                <a:tc>
                  <a:txBody>
                    <a:bodyPr/>
                    <a:lstStyle/>
                    <a:p>
                      <a:pPr algn="l" fontAlgn="b"/>
                      <a:r>
                        <a:rPr lang="en-US" sz="1100" b="0" i="0" u="none" strike="noStrike">
                          <a:solidFill>
                            <a:srgbClr val="000000"/>
                          </a:solidFill>
                          <a:effectLst/>
                          <a:latin typeface="Calibri"/>
                        </a:rPr>
                        <a:t>tHSQLDbRow</a:t>
                      </a:r>
                    </a:p>
                  </a:txBody>
                  <a:tcPr marL="9525" marR="9525" marT="9525" marB="0" anchor="b"/>
                </a:tc>
                <a:tc>
                  <a:txBody>
                    <a:bodyPr/>
                    <a:lstStyle/>
                    <a:p>
                      <a:pPr algn="l" fontAlgn="b"/>
                      <a:r>
                        <a:rPr lang="en-US" sz="1100" b="0" i="0" u="none" strike="noStrike">
                          <a:solidFill>
                            <a:srgbClr val="000000"/>
                          </a:solidFill>
                          <a:effectLst/>
                          <a:latin typeface="Calibri"/>
                        </a:rPr>
                        <a:t>tJDBCClose</a:t>
                      </a:r>
                    </a:p>
                  </a:txBody>
                  <a:tcPr marL="9525" marR="9525" marT="9525" marB="0" anchor="b"/>
                </a:tc>
              </a:tr>
              <a:tr h="361280">
                <a:tc>
                  <a:txBody>
                    <a:bodyPr/>
                    <a:lstStyle/>
                    <a:p>
                      <a:pPr algn="l" fontAlgn="b"/>
                      <a:r>
                        <a:rPr lang="en-US" sz="1100" b="0" i="0" u="none" strike="noStrike">
                          <a:solidFill>
                            <a:srgbClr val="000000"/>
                          </a:solidFill>
                          <a:effectLst/>
                          <a:latin typeface="Calibri"/>
                        </a:rPr>
                        <a:t>tCassandraRow - Databases</a:t>
                      </a:r>
                    </a:p>
                  </a:txBody>
                  <a:tcPr marL="9525" marR="9525" marT="9525" marB="0" anchor="b"/>
                </a:tc>
                <a:tc>
                  <a:txBody>
                    <a:bodyPr/>
                    <a:lstStyle/>
                    <a:p>
                      <a:pPr algn="l" fontAlgn="b"/>
                      <a:r>
                        <a:rPr lang="en-US" sz="1100" b="0" i="0" u="none" strike="noStrike">
                          <a:solidFill>
                            <a:srgbClr val="000000"/>
                          </a:solidFill>
                          <a:effectLst/>
                          <a:latin typeface="Calibri"/>
                        </a:rPr>
                        <a:t>tDBSQLRow</a:t>
                      </a:r>
                    </a:p>
                  </a:txBody>
                  <a:tcPr marL="9525" marR="9525" marT="9525" marB="0" anchor="b"/>
                </a:tc>
                <a:tc>
                  <a:txBody>
                    <a:bodyPr/>
                    <a:lstStyle/>
                    <a:p>
                      <a:pPr algn="l" fontAlgn="b"/>
                      <a:r>
                        <a:rPr lang="en-US" sz="1100" b="0" i="0" u="none" strike="noStrike">
                          <a:solidFill>
                            <a:srgbClr val="000000"/>
                          </a:solidFill>
                          <a:effectLst/>
                          <a:latin typeface="Calibri"/>
                        </a:rPr>
                        <a:t>tEXistList</a:t>
                      </a:r>
                    </a:p>
                  </a:txBody>
                  <a:tcPr marL="9525" marR="9525" marT="9525" marB="0" anchor="b"/>
                </a:tc>
                <a:tc>
                  <a:txBody>
                    <a:bodyPr/>
                    <a:lstStyle/>
                    <a:p>
                      <a:pPr algn="l" fontAlgn="b"/>
                      <a:r>
                        <a:rPr lang="en-US" sz="1100" b="0" i="0" u="none" strike="noStrike">
                          <a:solidFill>
                            <a:srgbClr val="000000"/>
                          </a:solidFill>
                          <a:effectLst/>
                          <a:latin typeface="Calibri"/>
                        </a:rPr>
                        <a:t>tHBaseConnection - Databases</a:t>
                      </a:r>
                    </a:p>
                  </a:txBody>
                  <a:tcPr marL="9525" marR="9525" marT="9525" marB="0" anchor="b"/>
                </a:tc>
                <a:tc>
                  <a:txBody>
                    <a:bodyPr/>
                    <a:lstStyle/>
                    <a:p>
                      <a:pPr algn="l" fontAlgn="b"/>
                      <a:r>
                        <a:rPr lang="en-US" sz="1100" b="0" i="0" u="none" strike="noStrike">
                          <a:solidFill>
                            <a:srgbClr val="000000"/>
                          </a:solidFill>
                          <a:effectLst/>
                          <a:latin typeface="Calibri"/>
                        </a:rPr>
                        <a:t>tInterbaseClose</a:t>
                      </a:r>
                    </a:p>
                  </a:txBody>
                  <a:tcPr marL="9525" marR="9525" marT="9525" marB="0" anchor="b"/>
                </a:tc>
                <a:tc>
                  <a:txBody>
                    <a:bodyPr/>
                    <a:lstStyle/>
                    <a:p>
                      <a:pPr algn="l" fontAlgn="b"/>
                      <a:r>
                        <a:rPr lang="en-US" sz="1100" b="0" i="0" u="none" strike="noStrike">
                          <a:solidFill>
                            <a:srgbClr val="000000"/>
                          </a:solidFill>
                          <a:effectLst/>
                          <a:latin typeface="Calibri"/>
                        </a:rPr>
                        <a:t>tJDBCCommit</a:t>
                      </a:r>
                    </a:p>
                  </a:txBody>
                  <a:tcPr marL="9525" marR="9525" marT="9525" marB="0" anchor="b"/>
                </a:tc>
              </a:tr>
              <a:tr h="361280">
                <a:tc>
                  <a:txBody>
                    <a:bodyPr/>
                    <a:lstStyle/>
                    <a:p>
                      <a:pPr algn="l" fontAlgn="b"/>
                      <a:r>
                        <a:rPr lang="en-US" sz="1100" b="0" i="0" u="none" strike="noStrike">
                          <a:solidFill>
                            <a:srgbClr val="000000"/>
                          </a:solidFill>
                          <a:effectLst/>
                          <a:latin typeface="Calibri"/>
                        </a:rPr>
                        <a:t>tCouchbaseClose - Databases</a:t>
                      </a:r>
                    </a:p>
                  </a:txBody>
                  <a:tcPr marL="9525" marR="9525" marT="9525" marB="0" anchor="b"/>
                </a:tc>
                <a:tc>
                  <a:txBody>
                    <a:bodyPr/>
                    <a:lstStyle/>
                    <a:p>
                      <a:pPr algn="l" fontAlgn="b"/>
                      <a:r>
                        <a:rPr lang="en-US" sz="1100" b="0" i="0" u="none" strike="noStrike">
                          <a:solidFill>
                            <a:srgbClr val="000000"/>
                          </a:solidFill>
                          <a:effectLst/>
                          <a:latin typeface="Calibri"/>
                        </a:rPr>
                        <a:t>tEXABulkExec</a:t>
                      </a:r>
                    </a:p>
                  </a:txBody>
                  <a:tcPr marL="9525" marR="9525" marT="9525" marB="0" anchor="b"/>
                </a:tc>
                <a:tc>
                  <a:txBody>
                    <a:bodyPr/>
                    <a:lstStyle/>
                    <a:p>
                      <a:pPr algn="l" fontAlgn="b"/>
                      <a:r>
                        <a:rPr lang="en-US" sz="1100" b="0" i="0" u="none" strike="noStrike">
                          <a:solidFill>
                            <a:srgbClr val="000000"/>
                          </a:solidFill>
                          <a:effectLst/>
                          <a:latin typeface="Calibri"/>
                        </a:rPr>
                        <a:t>tEXistPut</a:t>
                      </a:r>
                    </a:p>
                  </a:txBody>
                  <a:tcPr marL="9525" marR="9525" marT="9525" marB="0" anchor="b"/>
                </a:tc>
                <a:tc>
                  <a:txBody>
                    <a:bodyPr/>
                    <a:lstStyle/>
                    <a:p>
                      <a:pPr algn="l" fontAlgn="b"/>
                      <a:r>
                        <a:rPr lang="en-US" sz="1100" b="0" i="0" u="none" strike="noStrike">
                          <a:solidFill>
                            <a:srgbClr val="000000"/>
                          </a:solidFill>
                          <a:effectLst/>
                          <a:latin typeface="Calibri"/>
                        </a:rPr>
                        <a:t>tHBaseInput - Databases</a:t>
                      </a:r>
                    </a:p>
                  </a:txBody>
                  <a:tcPr marL="9525" marR="9525" marT="9525" marB="0" anchor="b"/>
                </a:tc>
                <a:tc>
                  <a:txBody>
                    <a:bodyPr/>
                    <a:lstStyle/>
                    <a:p>
                      <a:pPr algn="l" fontAlgn="b"/>
                      <a:r>
                        <a:rPr lang="en-US" sz="1100" b="0" i="0" u="none" strike="noStrike">
                          <a:solidFill>
                            <a:srgbClr val="000000"/>
                          </a:solidFill>
                          <a:effectLst/>
                          <a:latin typeface="Calibri"/>
                        </a:rPr>
                        <a:t>tInterbaseCommit</a:t>
                      </a:r>
                    </a:p>
                  </a:txBody>
                  <a:tcPr marL="9525" marR="9525" marT="9525" marB="0" anchor="b"/>
                </a:tc>
                <a:tc>
                  <a:txBody>
                    <a:bodyPr/>
                    <a:lstStyle/>
                    <a:p>
                      <a:pPr algn="l" fontAlgn="b"/>
                      <a:r>
                        <a:rPr lang="en-US" sz="1100" b="0" i="0" u="none" strike="noStrike">
                          <a:solidFill>
                            <a:srgbClr val="000000"/>
                          </a:solidFill>
                          <a:effectLst/>
                          <a:latin typeface="Calibri"/>
                        </a:rPr>
                        <a:t>tJDBCConnection</a:t>
                      </a:r>
                    </a:p>
                  </a:txBody>
                  <a:tcPr marL="9525" marR="9525" marT="9525" marB="0" anchor="b"/>
                </a:tc>
              </a:tr>
              <a:tr h="361280">
                <a:tc>
                  <a:txBody>
                    <a:bodyPr/>
                    <a:lstStyle/>
                    <a:p>
                      <a:pPr algn="l" fontAlgn="b"/>
                      <a:r>
                        <a:rPr lang="en-US" sz="1100" b="0" i="0" u="none" strike="noStrike">
                          <a:solidFill>
                            <a:srgbClr val="000000"/>
                          </a:solidFill>
                          <a:effectLst/>
                          <a:latin typeface="Calibri"/>
                        </a:rPr>
                        <a:t>tCouchbaseConnection - Databases</a:t>
                      </a:r>
                    </a:p>
                  </a:txBody>
                  <a:tcPr marL="9525" marR="9525" marT="9525" marB="0" anchor="b"/>
                </a:tc>
                <a:tc>
                  <a:txBody>
                    <a:bodyPr/>
                    <a:lstStyle/>
                    <a:p>
                      <a:pPr algn="l" fontAlgn="b"/>
                      <a:r>
                        <a:rPr lang="en-US" sz="1100" b="0" i="0" u="none" strike="noStrike">
                          <a:solidFill>
                            <a:srgbClr val="000000"/>
                          </a:solidFill>
                          <a:effectLst/>
                          <a:latin typeface="Calibri"/>
                        </a:rPr>
                        <a:t>tEXAClose</a:t>
                      </a:r>
                    </a:p>
                  </a:txBody>
                  <a:tcPr marL="9525" marR="9525" marT="9525" marB="0" anchor="b"/>
                </a:tc>
                <a:tc>
                  <a:txBody>
                    <a:bodyPr/>
                    <a:lstStyle/>
                    <a:p>
                      <a:pPr algn="l" fontAlgn="b"/>
                      <a:r>
                        <a:rPr lang="en-US" sz="1100" b="0" i="0" u="none" strike="noStrike">
                          <a:solidFill>
                            <a:srgbClr val="000000"/>
                          </a:solidFill>
                          <a:effectLst/>
                          <a:latin typeface="Calibri"/>
                        </a:rPr>
                        <a:t>tEXistXQuery</a:t>
                      </a:r>
                    </a:p>
                  </a:txBody>
                  <a:tcPr marL="9525" marR="9525" marT="9525" marB="0" anchor="b"/>
                </a:tc>
                <a:tc>
                  <a:txBody>
                    <a:bodyPr/>
                    <a:lstStyle/>
                    <a:p>
                      <a:pPr algn="l" fontAlgn="b"/>
                      <a:r>
                        <a:rPr lang="en-US" sz="1100" b="0" i="0" u="none" strike="noStrike">
                          <a:solidFill>
                            <a:srgbClr val="000000"/>
                          </a:solidFill>
                          <a:effectLst/>
                          <a:latin typeface="Calibri"/>
                        </a:rPr>
                        <a:t>tHBaseOutput - Databases</a:t>
                      </a:r>
                    </a:p>
                  </a:txBody>
                  <a:tcPr marL="9525" marR="9525" marT="9525" marB="0" anchor="b"/>
                </a:tc>
                <a:tc>
                  <a:txBody>
                    <a:bodyPr/>
                    <a:lstStyle/>
                    <a:p>
                      <a:pPr algn="l" fontAlgn="b"/>
                      <a:r>
                        <a:rPr lang="en-US" sz="1100" b="0" i="0" u="none" strike="noStrike">
                          <a:solidFill>
                            <a:srgbClr val="000000"/>
                          </a:solidFill>
                          <a:effectLst/>
                          <a:latin typeface="Calibri"/>
                        </a:rPr>
                        <a:t>tInterbaseConnection</a:t>
                      </a:r>
                    </a:p>
                  </a:txBody>
                  <a:tcPr marL="9525" marR="9525" marT="9525" marB="0" anchor="b"/>
                </a:tc>
                <a:tc>
                  <a:txBody>
                    <a:bodyPr/>
                    <a:lstStyle/>
                    <a:p>
                      <a:pPr algn="l" fontAlgn="b"/>
                      <a:r>
                        <a:rPr lang="en-US" sz="1100" b="0" i="0" u="none" strike="noStrike">
                          <a:solidFill>
                            <a:srgbClr val="000000"/>
                          </a:solidFill>
                          <a:effectLst/>
                          <a:latin typeface="Calibri"/>
                        </a:rPr>
                        <a:t>tJDBCInput</a:t>
                      </a:r>
                    </a:p>
                  </a:txBody>
                  <a:tcPr marL="9525" marR="9525" marT="9525" marB="0" anchor="b"/>
                </a:tc>
              </a:tr>
              <a:tr h="361280">
                <a:tc>
                  <a:txBody>
                    <a:bodyPr/>
                    <a:lstStyle/>
                    <a:p>
                      <a:pPr algn="l" fontAlgn="b"/>
                      <a:r>
                        <a:rPr lang="en-US" sz="1100" b="0" i="0" u="none" strike="noStrike">
                          <a:solidFill>
                            <a:srgbClr val="000000"/>
                          </a:solidFill>
                          <a:effectLst/>
                          <a:latin typeface="Calibri"/>
                        </a:rPr>
                        <a:t>tCouchbaseInput - Databases</a:t>
                      </a:r>
                    </a:p>
                  </a:txBody>
                  <a:tcPr marL="9525" marR="9525" marT="9525" marB="0" anchor="b"/>
                </a:tc>
                <a:tc>
                  <a:txBody>
                    <a:bodyPr/>
                    <a:lstStyle/>
                    <a:p>
                      <a:pPr algn="l" fontAlgn="b"/>
                      <a:r>
                        <a:rPr lang="en-US" sz="1100" b="0" i="0" u="none" strike="noStrike">
                          <a:solidFill>
                            <a:srgbClr val="000000"/>
                          </a:solidFill>
                          <a:effectLst/>
                          <a:latin typeface="Calibri"/>
                        </a:rPr>
                        <a:t>tEXACommit</a:t>
                      </a:r>
                    </a:p>
                  </a:txBody>
                  <a:tcPr marL="9525" marR="9525" marT="9525" marB="0" anchor="b"/>
                </a:tc>
                <a:tc>
                  <a:txBody>
                    <a:bodyPr/>
                    <a:lstStyle/>
                    <a:p>
                      <a:pPr algn="l" fontAlgn="b"/>
                      <a:r>
                        <a:rPr lang="en-US" sz="1100" b="0" i="0" u="none" strike="noStrike">
                          <a:solidFill>
                            <a:srgbClr val="000000"/>
                          </a:solidFill>
                          <a:effectLst/>
                          <a:latin typeface="Calibri"/>
                        </a:rPr>
                        <a:t>tEXistXUpdate</a:t>
                      </a:r>
                    </a:p>
                  </a:txBody>
                  <a:tcPr marL="9525" marR="9525" marT="9525" marB="0" anchor="b"/>
                </a:tc>
                <a:tc>
                  <a:txBody>
                    <a:bodyPr/>
                    <a:lstStyle/>
                    <a:p>
                      <a:pPr algn="l" fontAlgn="b"/>
                      <a:r>
                        <a:rPr lang="en-US" sz="1100" b="0" i="0" u="none" strike="noStrike">
                          <a:solidFill>
                            <a:srgbClr val="000000"/>
                          </a:solidFill>
                          <a:effectLst/>
                          <a:latin typeface="Calibri"/>
                        </a:rPr>
                        <a:t>tHiveClose - Databases</a:t>
                      </a:r>
                    </a:p>
                  </a:txBody>
                  <a:tcPr marL="9525" marR="9525" marT="9525" marB="0" anchor="b"/>
                </a:tc>
                <a:tc>
                  <a:txBody>
                    <a:bodyPr/>
                    <a:lstStyle/>
                    <a:p>
                      <a:pPr algn="l" fontAlgn="b"/>
                      <a:r>
                        <a:rPr lang="en-US" sz="1100" b="0" i="0" u="none" strike="noStrike">
                          <a:solidFill>
                            <a:srgbClr val="000000"/>
                          </a:solidFill>
                          <a:effectLst/>
                          <a:latin typeface="Calibri"/>
                        </a:rPr>
                        <a:t>tInterbaseInput</a:t>
                      </a:r>
                    </a:p>
                  </a:txBody>
                  <a:tcPr marL="9525" marR="9525" marT="9525" marB="0" anchor="b"/>
                </a:tc>
                <a:tc>
                  <a:txBody>
                    <a:bodyPr/>
                    <a:lstStyle/>
                    <a:p>
                      <a:pPr algn="l" fontAlgn="b"/>
                      <a:r>
                        <a:rPr lang="en-US" sz="1100" b="0" i="0" u="none" strike="noStrike">
                          <a:solidFill>
                            <a:srgbClr val="000000"/>
                          </a:solidFill>
                          <a:effectLst/>
                          <a:latin typeface="Calibri"/>
                        </a:rPr>
                        <a:t>tJDBCOutput</a:t>
                      </a:r>
                    </a:p>
                  </a:txBody>
                  <a:tcPr marL="9525" marR="9525" marT="9525" marB="0" anchor="b"/>
                </a:tc>
              </a:tr>
              <a:tr h="361280">
                <a:tc>
                  <a:txBody>
                    <a:bodyPr/>
                    <a:lstStyle/>
                    <a:p>
                      <a:pPr algn="l" fontAlgn="b"/>
                      <a:r>
                        <a:rPr lang="en-US" sz="1100" b="0" i="0" u="none" strike="noStrike">
                          <a:solidFill>
                            <a:srgbClr val="000000"/>
                          </a:solidFill>
                          <a:effectLst/>
                          <a:latin typeface="Calibri"/>
                        </a:rPr>
                        <a:t>tCouchbaseOutput - Databases</a:t>
                      </a:r>
                    </a:p>
                  </a:txBody>
                  <a:tcPr marL="9525" marR="9525" marT="9525" marB="0" anchor="b"/>
                </a:tc>
                <a:tc>
                  <a:txBody>
                    <a:bodyPr/>
                    <a:lstStyle/>
                    <a:p>
                      <a:pPr algn="l" fontAlgn="b"/>
                      <a:r>
                        <a:rPr lang="en-US" sz="1100" b="0" i="0" u="none" strike="noStrike">
                          <a:solidFill>
                            <a:srgbClr val="000000"/>
                          </a:solidFill>
                          <a:effectLst/>
                          <a:latin typeface="Calibri"/>
                        </a:rPr>
                        <a:t>tEXAConnection</a:t>
                      </a:r>
                    </a:p>
                  </a:txBody>
                  <a:tcPr marL="9525" marR="9525" marT="9525" marB="0" anchor="b"/>
                </a:tc>
                <a:tc>
                  <a:txBody>
                    <a:bodyPr/>
                    <a:lstStyle/>
                    <a:p>
                      <a:pPr algn="l" fontAlgn="b"/>
                      <a:r>
                        <a:rPr lang="en-US" sz="1100" b="0" i="0" u="none" strike="noStrike">
                          <a:solidFill>
                            <a:srgbClr val="000000"/>
                          </a:solidFill>
                          <a:effectLst/>
                          <a:latin typeface="Calibri"/>
                        </a:rPr>
                        <a:t>tFirebirdClose</a:t>
                      </a:r>
                    </a:p>
                  </a:txBody>
                  <a:tcPr marL="9525" marR="9525" marT="9525" marB="0" anchor="b"/>
                </a:tc>
                <a:tc>
                  <a:txBody>
                    <a:bodyPr/>
                    <a:lstStyle/>
                    <a:p>
                      <a:pPr algn="l" fontAlgn="b"/>
                      <a:r>
                        <a:rPr lang="en-US" sz="1100" b="0" i="0" u="none" strike="noStrike">
                          <a:solidFill>
                            <a:srgbClr val="000000"/>
                          </a:solidFill>
                          <a:effectLst/>
                          <a:latin typeface="Calibri"/>
                        </a:rPr>
                        <a:t>tHiveConnection - Databases</a:t>
                      </a:r>
                    </a:p>
                  </a:txBody>
                  <a:tcPr marL="9525" marR="9525" marT="9525" marB="0" anchor="b"/>
                </a:tc>
                <a:tc>
                  <a:txBody>
                    <a:bodyPr/>
                    <a:lstStyle/>
                    <a:p>
                      <a:pPr algn="l" fontAlgn="b"/>
                      <a:r>
                        <a:rPr lang="en-US" sz="1100" b="0" i="0" u="none" strike="noStrike">
                          <a:solidFill>
                            <a:srgbClr val="000000"/>
                          </a:solidFill>
                          <a:effectLst/>
                          <a:latin typeface="Calibri"/>
                        </a:rPr>
                        <a:t>tInterbaseOutput</a:t>
                      </a:r>
                    </a:p>
                  </a:txBody>
                  <a:tcPr marL="9525" marR="9525" marT="9525" marB="0" anchor="b"/>
                </a:tc>
                <a:tc>
                  <a:txBody>
                    <a:bodyPr/>
                    <a:lstStyle/>
                    <a:p>
                      <a:pPr algn="l" fontAlgn="b"/>
                      <a:r>
                        <a:rPr lang="en-US" sz="1100" b="0" i="0" u="none" strike="noStrike" dirty="0" err="1">
                          <a:solidFill>
                            <a:srgbClr val="000000"/>
                          </a:solidFill>
                          <a:effectLst/>
                          <a:latin typeface="Calibri"/>
                        </a:rPr>
                        <a:t>tJDBCRollback</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4339772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ELT</a:t>
            </a:r>
            <a:endParaRPr lang="en-US" dirty="0"/>
          </a:p>
        </p:txBody>
      </p:sp>
      <p:sp>
        <p:nvSpPr>
          <p:cNvPr id="3" name="Content Placeholder 2"/>
          <p:cNvSpPr>
            <a:spLocks noGrp="1"/>
          </p:cNvSpPr>
          <p:nvPr>
            <p:ph idx="1"/>
          </p:nvPr>
        </p:nvSpPr>
        <p:spPr>
          <a:xfrm>
            <a:off x="131091" y="1494770"/>
            <a:ext cx="8845484" cy="4643751"/>
          </a:xfrm>
        </p:spPr>
        <p:txBody>
          <a:bodyPr/>
          <a:lstStyle/>
          <a:p>
            <a:pPr lvl="0" algn="just">
              <a:lnSpc>
                <a:spcPct val="150000"/>
              </a:lnSpc>
              <a:buFont typeface="Wingdings" panose="05000000000000000000" pitchFamily="2" charset="2"/>
              <a:buChar char="Ø"/>
            </a:pPr>
            <a:r>
              <a:rPr lang="en-US" sz="1800" dirty="0" smtClean="0"/>
              <a:t>The </a:t>
            </a:r>
            <a:r>
              <a:rPr lang="en-US" sz="1800" dirty="0"/>
              <a:t>ELT family groups together the most popular database connectors and processing </a:t>
            </a:r>
            <a:r>
              <a:rPr lang="en-US" sz="1800" dirty="0" smtClean="0"/>
              <a:t>components.</a:t>
            </a:r>
          </a:p>
          <a:p>
            <a:pPr lvl="0" algn="just">
              <a:lnSpc>
                <a:spcPct val="150000"/>
              </a:lnSpc>
              <a:buFont typeface="Wingdings" panose="05000000000000000000" pitchFamily="2" charset="2"/>
              <a:buChar char="Ø"/>
            </a:pPr>
            <a:r>
              <a:rPr lang="en-US" sz="1800" dirty="0" smtClean="0"/>
              <a:t>This </a:t>
            </a:r>
            <a:r>
              <a:rPr lang="en-US" sz="1800" dirty="0"/>
              <a:t>mode supports all of the most popular databases including Teradata, Oracle, Vertica, Netezza, Sybase, etc </a:t>
            </a:r>
            <a:endParaRPr lang="en-US" sz="1800" dirty="0" smtClean="0"/>
          </a:p>
          <a:p>
            <a:pPr lvl="0" algn="just">
              <a:lnSpc>
                <a:spcPct val="150000"/>
              </a:lnSpc>
              <a:buFont typeface="Wingdings" panose="05000000000000000000" pitchFamily="2" charset="2"/>
              <a:buChar char="Ø"/>
            </a:pPr>
            <a:r>
              <a:rPr lang="en-US" sz="1800" dirty="0" smtClean="0"/>
              <a:t>In </a:t>
            </a:r>
            <a:r>
              <a:rPr lang="en-US" sz="1800" dirty="0"/>
              <a:t>ELT data is migrated in bulk according to the data set and the transformation process occurs after the data has been loaded into the targeted DBMS in its raw format. </a:t>
            </a:r>
            <a:endParaRPr lang="en-US" sz="1800" dirty="0" smtClean="0"/>
          </a:p>
          <a:p>
            <a:pPr lvl="0" algn="just">
              <a:lnSpc>
                <a:spcPct val="150000"/>
              </a:lnSpc>
              <a:buFont typeface="Wingdings" panose="05000000000000000000" pitchFamily="2" charset="2"/>
              <a:buChar char="Ø"/>
            </a:pPr>
            <a:r>
              <a:rPr lang="en-US" sz="1800" dirty="0" smtClean="0"/>
              <a:t>Less </a:t>
            </a:r>
            <a:r>
              <a:rPr lang="en-US" sz="1800" dirty="0"/>
              <a:t>stress is placed on the network and larger throughput is gained. </a:t>
            </a:r>
            <a:endParaRPr lang="en-US" sz="1800" dirty="0" smtClean="0"/>
          </a:p>
          <a:p>
            <a:pPr lvl="0" algn="just">
              <a:lnSpc>
                <a:spcPct val="150000"/>
              </a:lnSpc>
              <a:buFont typeface="Wingdings" panose="05000000000000000000" pitchFamily="2" charset="2"/>
              <a:buChar char="Ø"/>
            </a:pPr>
            <a:r>
              <a:rPr lang="en-US" sz="1800" dirty="0" smtClean="0"/>
              <a:t>For </a:t>
            </a:r>
            <a:r>
              <a:rPr lang="en-US" sz="1800" dirty="0"/>
              <a:t>example: As SQL is less powerful than Java, the scope of available data transformations is limited. ELT requires users that have high proficiency in SQL tuning and DBMS tuning.</a:t>
            </a:r>
          </a:p>
          <a:p>
            <a:pPr algn="just">
              <a:lnSpc>
                <a:spcPct val="150000"/>
              </a:lnSpc>
              <a:buFont typeface="Wingdings" panose="05000000000000000000" pitchFamily="2" charset="2"/>
              <a:buChar char="Ø"/>
            </a:pPr>
            <a:endParaRPr lang="en-US" sz="1800" dirty="0" smtClean="0"/>
          </a:p>
          <a:p>
            <a:pPr algn="just">
              <a:lnSpc>
                <a:spcPct val="150000"/>
              </a:lnSpc>
              <a:buFont typeface="Wingdings" panose="05000000000000000000" pitchFamily="2" charset="2"/>
              <a:buChar char="Ø"/>
            </a:pPr>
            <a:endParaRPr lang="en-US" sz="1800" dirty="0"/>
          </a:p>
        </p:txBody>
      </p:sp>
    </p:spTree>
    <p:extLst>
      <p:ext uri="{BB962C8B-B14F-4D97-AF65-F5344CB8AC3E}">
        <p14:creationId xmlns:p14="http://schemas.microsoft.com/office/powerpoint/2010/main" val="268623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ELT (Contd..)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1678597"/>
              </p:ext>
            </p:extLst>
          </p:nvPr>
        </p:nvGraphicFramePr>
        <p:xfrm>
          <a:off x="122604" y="1425087"/>
          <a:ext cx="8845548" cy="4450080"/>
        </p:xfrm>
        <a:graphic>
          <a:graphicData uri="http://schemas.openxmlformats.org/drawingml/2006/table">
            <a:tbl>
              <a:tblPr firstRow="1" bandRow="1">
                <a:tableStyleId>{5C22544A-7EE6-4342-B048-85BDC9FD1C3A}</a:tableStyleId>
              </a:tblPr>
              <a:tblGrid>
                <a:gridCol w="1474258"/>
                <a:gridCol w="1474258"/>
                <a:gridCol w="1474258"/>
                <a:gridCol w="1474258"/>
                <a:gridCol w="1474258"/>
                <a:gridCol w="1474258"/>
              </a:tblGrid>
              <a:tr h="370840">
                <a:tc gridSpan="6">
                  <a:txBody>
                    <a:bodyPr/>
                    <a:lstStyle/>
                    <a:p>
                      <a:pPr algn="just"/>
                      <a:r>
                        <a:rPr lang="en-US" sz="1600" b="1" dirty="0" smtClean="0">
                          <a:latin typeface="+mn-lt"/>
                        </a:rPr>
                        <a:t>Types of ELT Components</a:t>
                      </a:r>
                      <a:endParaRPr lang="en-US" sz="1600" b="1" dirty="0">
                        <a:latin typeface="+mn-lt"/>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l" fontAlgn="b"/>
                      <a:r>
                        <a:rPr lang="en-US" sz="1050" b="0" i="0" u="none" strike="noStrike" dirty="0">
                          <a:solidFill>
                            <a:srgbClr val="000000"/>
                          </a:solidFill>
                          <a:effectLst/>
                          <a:latin typeface="+mn-lt"/>
                        </a:rPr>
                        <a:t>tAccessConnection - Elt</a:t>
                      </a:r>
                    </a:p>
                  </a:txBody>
                  <a:tcPr marL="9525" marR="9525" marT="9525" marB="0" anchor="b"/>
                </a:tc>
                <a:tc>
                  <a:txBody>
                    <a:bodyPr/>
                    <a:lstStyle/>
                    <a:p>
                      <a:pPr algn="l" fontAlgn="b"/>
                      <a:r>
                        <a:rPr lang="en-US" sz="1050" b="0" i="0" u="none" strike="noStrike" dirty="0">
                          <a:solidFill>
                            <a:srgbClr val="000000"/>
                          </a:solidFill>
                          <a:effectLst/>
                          <a:latin typeface="+mn-lt"/>
                        </a:rPr>
                        <a:t>tELTHiveInput</a:t>
                      </a:r>
                    </a:p>
                  </a:txBody>
                  <a:tcPr marL="9525" marR="9525" marT="9525" marB="0" anchor="b"/>
                </a:tc>
                <a:tc>
                  <a:txBody>
                    <a:bodyPr/>
                    <a:lstStyle/>
                    <a:p>
                      <a:pPr algn="l" fontAlgn="b"/>
                      <a:r>
                        <a:rPr lang="en-US" sz="1050" b="0" i="0" u="none" strike="noStrike" dirty="0">
                          <a:solidFill>
                            <a:srgbClr val="000000"/>
                          </a:solidFill>
                          <a:effectLst/>
                          <a:latin typeface="+mn-lt"/>
                        </a:rPr>
                        <a:t>tELTMysqlOutput</a:t>
                      </a:r>
                    </a:p>
                  </a:txBody>
                  <a:tcPr marL="9525" marR="9525" marT="9525" marB="0" anchor="b"/>
                </a:tc>
                <a:tc>
                  <a:txBody>
                    <a:bodyPr/>
                    <a:lstStyle/>
                    <a:p>
                      <a:pPr algn="l" fontAlgn="b"/>
                      <a:r>
                        <a:rPr lang="en-US" sz="1050" b="0" i="0" u="none" strike="noStrike" dirty="0">
                          <a:solidFill>
                            <a:srgbClr val="000000"/>
                          </a:solidFill>
                          <a:effectLst/>
                          <a:latin typeface="+mn-lt"/>
                        </a:rPr>
                        <a:t>tELTSybaseMap</a:t>
                      </a:r>
                    </a:p>
                  </a:txBody>
                  <a:tcPr marL="9525" marR="9525" marT="9525" marB="0" anchor="b"/>
                </a:tc>
                <a:tc>
                  <a:txBody>
                    <a:bodyPr/>
                    <a:lstStyle/>
                    <a:p>
                      <a:pPr algn="l" fontAlgn="b"/>
                      <a:r>
                        <a:rPr lang="en-US" sz="1050" b="0" i="0" u="none" strike="noStrike" dirty="0">
                          <a:solidFill>
                            <a:srgbClr val="000000"/>
                          </a:solidFill>
                          <a:effectLst/>
                          <a:latin typeface="+mn-lt"/>
                        </a:rPr>
                        <a:t>tHiveConnection - Elt</a:t>
                      </a:r>
                    </a:p>
                  </a:txBody>
                  <a:tcPr marL="9525" marR="9525" marT="9525" marB="0" anchor="b"/>
                </a:tc>
                <a:tc>
                  <a:txBody>
                    <a:bodyPr/>
                    <a:lstStyle/>
                    <a:p>
                      <a:pPr algn="l" fontAlgn="b"/>
                      <a:r>
                        <a:rPr lang="en-US" sz="1050" b="0" i="0" u="none" strike="noStrike" dirty="0">
                          <a:solidFill>
                            <a:srgbClr val="000000"/>
                          </a:solidFill>
                          <a:effectLst/>
                          <a:latin typeface="+mn-lt"/>
                        </a:rPr>
                        <a:t>tSAPHanaConnection - Elt</a:t>
                      </a:r>
                    </a:p>
                  </a:txBody>
                  <a:tcPr marL="9525" marR="9525" marT="9525" marB="0" anchor="b"/>
                </a:tc>
              </a:tr>
              <a:tr h="370840">
                <a:tc>
                  <a:txBody>
                    <a:bodyPr/>
                    <a:lstStyle/>
                    <a:p>
                      <a:pPr algn="l" fontAlgn="b"/>
                      <a:r>
                        <a:rPr lang="en-US" sz="1050" b="0" i="0" u="none" strike="noStrike" dirty="0">
                          <a:solidFill>
                            <a:srgbClr val="000000"/>
                          </a:solidFill>
                          <a:effectLst/>
                          <a:latin typeface="+mn-lt"/>
                        </a:rPr>
                        <a:t>tAS400Connection - Elt</a:t>
                      </a:r>
                    </a:p>
                  </a:txBody>
                  <a:tcPr marL="9525" marR="9525" marT="9525" marB="0" anchor="b"/>
                </a:tc>
                <a:tc>
                  <a:txBody>
                    <a:bodyPr/>
                    <a:lstStyle/>
                    <a:p>
                      <a:pPr algn="l" fontAlgn="b"/>
                      <a:r>
                        <a:rPr lang="en-US" sz="1050" b="0" i="0" u="none" strike="noStrike" dirty="0">
                          <a:solidFill>
                            <a:srgbClr val="000000"/>
                          </a:solidFill>
                          <a:effectLst/>
                          <a:latin typeface="+mn-lt"/>
                        </a:rPr>
                        <a:t>tELTHiveMap</a:t>
                      </a:r>
                    </a:p>
                  </a:txBody>
                  <a:tcPr marL="9525" marR="9525" marT="9525" marB="0" anchor="b"/>
                </a:tc>
                <a:tc>
                  <a:txBody>
                    <a:bodyPr/>
                    <a:lstStyle/>
                    <a:p>
                      <a:pPr algn="l" fontAlgn="b"/>
                      <a:r>
                        <a:rPr lang="en-US" sz="1050" b="0" i="0" u="none" strike="noStrike" dirty="0">
                          <a:solidFill>
                            <a:srgbClr val="000000"/>
                          </a:solidFill>
                          <a:effectLst/>
                          <a:latin typeface="+mn-lt"/>
                        </a:rPr>
                        <a:t>tELTNetezzaInput</a:t>
                      </a:r>
                    </a:p>
                  </a:txBody>
                  <a:tcPr marL="9525" marR="9525" marT="9525" marB="0" anchor="b"/>
                </a:tc>
                <a:tc>
                  <a:txBody>
                    <a:bodyPr/>
                    <a:lstStyle/>
                    <a:p>
                      <a:pPr algn="l" fontAlgn="b"/>
                      <a:r>
                        <a:rPr lang="en-US" sz="1050" b="0" i="0" u="none" strike="noStrike" dirty="0">
                          <a:solidFill>
                            <a:srgbClr val="000000"/>
                          </a:solidFill>
                          <a:effectLst/>
                          <a:latin typeface="+mn-lt"/>
                        </a:rPr>
                        <a:t>tELTSybaseOutput</a:t>
                      </a:r>
                    </a:p>
                  </a:txBody>
                  <a:tcPr marL="9525" marR="9525" marT="9525" marB="0" anchor="b"/>
                </a:tc>
                <a:tc>
                  <a:txBody>
                    <a:bodyPr/>
                    <a:lstStyle/>
                    <a:p>
                      <a:pPr algn="l" fontAlgn="b"/>
                      <a:r>
                        <a:rPr lang="en-US" sz="1050" b="0" i="0" u="none" strike="noStrike" dirty="0">
                          <a:solidFill>
                            <a:srgbClr val="000000"/>
                          </a:solidFill>
                          <a:effectLst/>
                          <a:latin typeface="+mn-lt"/>
                        </a:rPr>
                        <a:t>tIngresConnection - Elt</a:t>
                      </a:r>
                    </a:p>
                  </a:txBody>
                  <a:tcPr marL="9525" marR="9525" marT="9525" marB="0" anchor="b"/>
                </a:tc>
                <a:tc>
                  <a:txBody>
                    <a:bodyPr/>
                    <a:lstStyle/>
                    <a:p>
                      <a:pPr algn="l" fontAlgn="b"/>
                      <a:r>
                        <a:rPr lang="en-US" sz="1050" b="0" i="0" u="none" strike="noStrike" dirty="0">
                          <a:solidFill>
                            <a:srgbClr val="000000"/>
                          </a:solidFill>
                          <a:effectLst/>
                          <a:latin typeface="+mn-lt"/>
                        </a:rPr>
                        <a:t>tSQLiteConnection - Elt</a:t>
                      </a:r>
                    </a:p>
                  </a:txBody>
                  <a:tcPr marL="9525" marR="9525" marT="9525" marB="0" anchor="b"/>
                </a:tc>
              </a:tr>
              <a:tr h="370840">
                <a:tc>
                  <a:txBody>
                    <a:bodyPr/>
                    <a:lstStyle/>
                    <a:p>
                      <a:pPr algn="l" fontAlgn="b"/>
                      <a:r>
                        <a:rPr lang="en-US" sz="1050" b="0" i="0" u="none" strike="noStrike" dirty="0">
                          <a:solidFill>
                            <a:srgbClr val="000000"/>
                          </a:solidFill>
                          <a:effectLst/>
                          <a:latin typeface="+mn-lt"/>
                        </a:rPr>
                        <a:t>tCombinedSQLAggregate</a:t>
                      </a:r>
                    </a:p>
                  </a:txBody>
                  <a:tcPr marL="9525" marR="9525" marT="9525" marB="0" anchor="b"/>
                </a:tc>
                <a:tc>
                  <a:txBody>
                    <a:bodyPr/>
                    <a:lstStyle/>
                    <a:p>
                      <a:pPr algn="l" fontAlgn="b"/>
                      <a:r>
                        <a:rPr lang="en-US" sz="1050" b="0" i="0" u="none" strike="noStrike" dirty="0">
                          <a:solidFill>
                            <a:srgbClr val="000000"/>
                          </a:solidFill>
                          <a:effectLst/>
                          <a:latin typeface="+mn-lt"/>
                        </a:rPr>
                        <a:t>tELTHiveOutput</a:t>
                      </a:r>
                    </a:p>
                  </a:txBody>
                  <a:tcPr marL="9525" marR="9525" marT="9525" marB="0" anchor="b"/>
                </a:tc>
                <a:tc>
                  <a:txBody>
                    <a:bodyPr/>
                    <a:lstStyle/>
                    <a:p>
                      <a:pPr algn="l" fontAlgn="b"/>
                      <a:r>
                        <a:rPr lang="en-US" sz="1050" b="0" i="0" u="none" strike="noStrike" dirty="0">
                          <a:solidFill>
                            <a:srgbClr val="000000"/>
                          </a:solidFill>
                          <a:effectLst/>
                          <a:latin typeface="+mn-lt"/>
                        </a:rPr>
                        <a:t>tELTNetezzaMap</a:t>
                      </a:r>
                    </a:p>
                  </a:txBody>
                  <a:tcPr marL="9525" marR="9525" marT="9525" marB="0" anchor="b"/>
                </a:tc>
                <a:tc>
                  <a:txBody>
                    <a:bodyPr/>
                    <a:lstStyle/>
                    <a:p>
                      <a:pPr algn="l" fontAlgn="b"/>
                      <a:r>
                        <a:rPr lang="en-US" sz="1050" b="0" i="0" u="none" strike="noStrike" dirty="0">
                          <a:solidFill>
                            <a:srgbClr val="000000"/>
                          </a:solidFill>
                          <a:effectLst/>
                          <a:latin typeface="+mn-lt"/>
                        </a:rPr>
                        <a:t>tELTTeradataInput</a:t>
                      </a:r>
                    </a:p>
                  </a:txBody>
                  <a:tcPr marL="9525" marR="9525" marT="9525" marB="0" anchor="b"/>
                </a:tc>
                <a:tc>
                  <a:txBody>
                    <a:bodyPr/>
                    <a:lstStyle/>
                    <a:p>
                      <a:pPr algn="l" fontAlgn="b"/>
                      <a:r>
                        <a:rPr lang="en-US" sz="1050" b="0" i="0" u="none" strike="noStrike" dirty="0">
                          <a:solidFill>
                            <a:srgbClr val="000000"/>
                          </a:solidFill>
                          <a:effectLst/>
                          <a:latin typeface="+mn-lt"/>
                        </a:rPr>
                        <a:t>tInterbaseConnection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a:t>
                      </a:r>
                    </a:p>
                  </a:txBody>
                  <a:tcPr marL="9525" marR="9525" marT="9525" marB="0" anchor="b"/>
                </a:tc>
              </a:tr>
              <a:tr h="370840">
                <a:tc>
                  <a:txBody>
                    <a:bodyPr/>
                    <a:lstStyle/>
                    <a:p>
                      <a:pPr algn="l" fontAlgn="b"/>
                      <a:r>
                        <a:rPr lang="en-US" sz="1050" b="0" i="0" u="none" strike="noStrike" dirty="0">
                          <a:solidFill>
                            <a:srgbClr val="000000"/>
                          </a:solidFill>
                          <a:effectLst/>
                          <a:latin typeface="+mn-lt"/>
                        </a:rPr>
                        <a:t>tCombinedSQLFilter</a:t>
                      </a:r>
                    </a:p>
                  </a:txBody>
                  <a:tcPr marL="9525" marR="9525" marT="9525" marB="0" anchor="b"/>
                </a:tc>
                <a:tc>
                  <a:txBody>
                    <a:bodyPr/>
                    <a:lstStyle/>
                    <a:p>
                      <a:pPr algn="l" fontAlgn="b"/>
                      <a:r>
                        <a:rPr lang="en-US" sz="1050" b="0" i="0" u="none" strike="noStrike" dirty="0">
                          <a:solidFill>
                            <a:srgbClr val="000000"/>
                          </a:solidFill>
                          <a:effectLst/>
                          <a:latin typeface="+mn-lt"/>
                        </a:rPr>
                        <a:t>tELTJDBCInput</a:t>
                      </a:r>
                    </a:p>
                  </a:txBody>
                  <a:tcPr marL="9525" marR="9525" marT="9525" marB="0" anchor="b"/>
                </a:tc>
                <a:tc>
                  <a:txBody>
                    <a:bodyPr/>
                    <a:lstStyle/>
                    <a:p>
                      <a:pPr algn="l" fontAlgn="b"/>
                      <a:r>
                        <a:rPr lang="en-US" sz="1050" b="0" i="0" u="none" strike="noStrike" dirty="0">
                          <a:solidFill>
                            <a:srgbClr val="000000"/>
                          </a:solidFill>
                          <a:effectLst/>
                          <a:latin typeface="+mn-lt"/>
                        </a:rPr>
                        <a:t>tELTNetezzaOutput</a:t>
                      </a:r>
                    </a:p>
                  </a:txBody>
                  <a:tcPr marL="9525" marR="9525" marT="9525" marB="0" anchor="b"/>
                </a:tc>
                <a:tc>
                  <a:txBody>
                    <a:bodyPr/>
                    <a:lstStyle/>
                    <a:p>
                      <a:pPr algn="l" fontAlgn="b"/>
                      <a:r>
                        <a:rPr lang="en-US" sz="1050" b="0" i="0" u="none" strike="noStrike" dirty="0">
                          <a:solidFill>
                            <a:srgbClr val="000000"/>
                          </a:solidFill>
                          <a:effectLst/>
                          <a:latin typeface="+mn-lt"/>
                        </a:rPr>
                        <a:t>tELTTeradataMap</a:t>
                      </a:r>
                    </a:p>
                  </a:txBody>
                  <a:tcPr marL="9525" marR="9525" marT="9525" marB="0" anchor="b"/>
                </a:tc>
                <a:tc>
                  <a:txBody>
                    <a:bodyPr/>
                    <a:lstStyle/>
                    <a:p>
                      <a:pPr algn="l" fontAlgn="b"/>
                      <a:r>
                        <a:rPr lang="en-US" sz="1050" b="0" i="0" u="none" strike="noStrike" dirty="0">
                          <a:solidFill>
                            <a:srgbClr val="000000"/>
                          </a:solidFill>
                          <a:effectLst/>
                          <a:latin typeface="+mn-lt"/>
                        </a:rPr>
                        <a:t>tJDBCConnection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tSQLTemplateAggregate</a:t>
                      </a:r>
                    </a:p>
                  </a:txBody>
                  <a:tcPr marL="9525" marR="9525" marT="9525" marB="0" anchor="b"/>
                </a:tc>
              </a:tr>
              <a:tr h="370840">
                <a:tc>
                  <a:txBody>
                    <a:bodyPr/>
                    <a:lstStyle/>
                    <a:p>
                      <a:pPr algn="l" fontAlgn="b"/>
                      <a:r>
                        <a:rPr lang="en-US" sz="1050" b="0" i="0" u="none" strike="noStrike" dirty="0">
                          <a:solidFill>
                            <a:srgbClr val="000000"/>
                          </a:solidFill>
                          <a:effectLst/>
                          <a:latin typeface="+mn-lt"/>
                        </a:rPr>
                        <a:t>tCombinedSQLInput</a:t>
                      </a:r>
                    </a:p>
                  </a:txBody>
                  <a:tcPr marL="9525" marR="9525" marT="9525" marB="0" anchor="b"/>
                </a:tc>
                <a:tc>
                  <a:txBody>
                    <a:bodyPr/>
                    <a:lstStyle/>
                    <a:p>
                      <a:pPr algn="l" fontAlgn="b"/>
                      <a:r>
                        <a:rPr lang="en-US" sz="1050" b="0" i="0" u="none" strike="noStrike" dirty="0">
                          <a:solidFill>
                            <a:srgbClr val="000000"/>
                          </a:solidFill>
                          <a:effectLst/>
                          <a:latin typeface="+mn-lt"/>
                        </a:rPr>
                        <a:t>tELTJDBCMap</a:t>
                      </a:r>
                    </a:p>
                  </a:txBody>
                  <a:tcPr marL="9525" marR="9525" marT="9525" marB="0" anchor="b"/>
                </a:tc>
                <a:tc>
                  <a:txBody>
                    <a:bodyPr/>
                    <a:lstStyle/>
                    <a:p>
                      <a:pPr algn="l" fontAlgn="b"/>
                      <a:r>
                        <a:rPr lang="en-US" sz="1050" b="0" i="0" u="none" strike="noStrike" dirty="0">
                          <a:solidFill>
                            <a:srgbClr val="000000"/>
                          </a:solidFill>
                          <a:effectLst/>
                          <a:latin typeface="+mn-lt"/>
                        </a:rPr>
                        <a:t>tELTOracleInput</a:t>
                      </a:r>
                    </a:p>
                  </a:txBody>
                  <a:tcPr marL="9525" marR="9525" marT="9525" marB="0" anchor="b"/>
                </a:tc>
                <a:tc>
                  <a:txBody>
                    <a:bodyPr/>
                    <a:lstStyle/>
                    <a:p>
                      <a:pPr algn="l" fontAlgn="b"/>
                      <a:r>
                        <a:rPr lang="en-US" sz="1050" b="0" i="0" u="none" strike="noStrike" dirty="0">
                          <a:solidFill>
                            <a:srgbClr val="000000"/>
                          </a:solidFill>
                          <a:effectLst/>
                          <a:latin typeface="+mn-lt"/>
                        </a:rPr>
                        <a:t>tELTTeradataOutput</a:t>
                      </a:r>
                    </a:p>
                  </a:txBody>
                  <a:tcPr marL="9525" marR="9525" marT="9525" marB="0" anchor="b"/>
                </a:tc>
                <a:tc>
                  <a:txBody>
                    <a:bodyPr/>
                    <a:lstStyle/>
                    <a:p>
                      <a:pPr algn="l" fontAlgn="b"/>
                      <a:r>
                        <a:rPr lang="en-US" sz="1050" b="0" i="0" u="none" strike="noStrike" dirty="0">
                          <a:solidFill>
                            <a:srgbClr val="000000"/>
                          </a:solidFill>
                          <a:effectLst/>
                          <a:latin typeface="+mn-lt"/>
                        </a:rPr>
                        <a:t>tMSSqlConnection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tSQLTemplateCommit</a:t>
                      </a:r>
                    </a:p>
                  </a:txBody>
                  <a:tcPr marL="9525" marR="9525" marT="9525" marB="0" anchor="b"/>
                </a:tc>
              </a:tr>
              <a:tr h="370840">
                <a:tc>
                  <a:txBody>
                    <a:bodyPr/>
                    <a:lstStyle/>
                    <a:p>
                      <a:pPr algn="l" fontAlgn="b"/>
                      <a:r>
                        <a:rPr lang="en-US" sz="1050" b="0" i="0" u="none" strike="noStrike" dirty="0">
                          <a:solidFill>
                            <a:srgbClr val="000000"/>
                          </a:solidFill>
                          <a:effectLst/>
                          <a:latin typeface="+mn-lt"/>
                        </a:rPr>
                        <a:t>tCombinedSQLOutput</a:t>
                      </a:r>
                    </a:p>
                  </a:txBody>
                  <a:tcPr marL="9525" marR="9525" marT="9525" marB="0" anchor="b"/>
                </a:tc>
                <a:tc>
                  <a:txBody>
                    <a:bodyPr/>
                    <a:lstStyle/>
                    <a:p>
                      <a:pPr algn="l" fontAlgn="b"/>
                      <a:r>
                        <a:rPr lang="en-US" sz="1050" b="0" i="0" u="none" strike="noStrike" dirty="0">
                          <a:solidFill>
                            <a:srgbClr val="000000"/>
                          </a:solidFill>
                          <a:effectLst/>
                          <a:latin typeface="+mn-lt"/>
                        </a:rPr>
                        <a:t>tELTJDBCOutput</a:t>
                      </a:r>
                    </a:p>
                  </a:txBody>
                  <a:tcPr marL="9525" marR="9525" marT="9525" marB="0" anchor="b"/>
                </a:tc>
                <a:tc>
                  <a:txBody>
                    <a:bodyPr/>
                    <a:lstStyle/>
                    <a:p>
                      <a:pPr algn="l" fontAlgn="b"/>
                      <a:r>
                        <a:rPr lang="en-US" sz="1050" b="0" i="0" u="none" strike="noStrike" dirty="0">
                          <a:solidFill>
                            <a:srgbClr val="000000"/>
                          </a:solidFill>
                          <a:effectLst/>
                          <a:latin typeface="+mn-lt"/>
                        </a:rPr>
                        <a:t>tELTOracleMap</a:t>
                      </a:r>
                    </a:p>
                  </a:txBody>
                  <a:tcPr marL="9525" marR="9525" marT="9525" marB="0" anchor="b"/>
                </a:tc>
                <a:tc>
                  <a:txBody>
                    <a:bodyPr/>
                    <a:lstStyle/>
                    <a:p>
                      <a:pPr algn="l" fontAlgn="b"/>
                      <a:r>
                        <a:rPr lang="en-US" sz="1050" b="0" i="0" u="none" strike="noStrike" dirty="0">
                          <a:solidFill>
                            <a:srgbClr val="000000"/>
                          </a:solidFill>
                          <a:effectLst/>
                          <a:latin typeface="+mn-lt"/>
                        </a:rPr>
                        <a:t>tELTVerticaInput</a:t>
                      </a:r>
                    </a:p>
                  </a:txBody>
                  <a:tcPr marL="9525" marR="9525" marT="9525" marB="0" anchor="b"/>
                </a:tc>
                <a:tc>
                  <a:txBody>
                    <a:bodyPr/>
                    <a:lstStyle/>
                    <a:p>
                      <a:pPr algn="l" fontAlgn="b"/>
                      <a:r>
                        <a:rPr lang="en-US" sz="1050" b="0" i="0" u="none" strike="noStrike" dirty="0">
                          <a:solidFill>
                            <a:srgbClr val="000000"/>
                          </a:solidFill>
                          <a:effectLst/>
                          <a:latin typeface="+mn-lt"/>
                        </a:rPr>
                        <a:t>tMysqlConnection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tSQLTemplateFilterColumns</a:t>
                      </a:r>
                    </a:p>
                  </a:txBody>
                  <a:tcPr marL="9525" marR="9525" marT="9525" marB="0" anchor="b"/>
                </a:tc>
              </a:tr>
              <a:tr h="370840">
                <a:tc>
                  <a:txBody>
                    <a:bodyPr/>
                    <a:lstStyle/>
                    <a:p>
                      <a:pPr algn="l" fontAlgn="b"/>
                      <a:r>
                        <a:rPr lang="en-US" sz="1050" b="0" i="0" u="none" strike="noStrike" dirty="0">
                          <a:solidFill>
                            <a:srgbClr val="000000"/>
                          </a:solidFill>
                          <a:effectLst/>
                          <a:latin typeface="+mn-lt"/>
                        </a:rPr>
                        <a:t>tDB2Connection - Elt</a:t>
                      </a:r>
                    </a:p>
                  </a:txBody>
                  <a:tcPr marL="9525" marR="9525" marT="9525" marB="0" anchor="b"/>
                </a:tc>
                <a:tc>
                  <a:txBody>
                    <a:bodyPr/>
                    <a:lstStyle/>
                    <a:p>
                      <a:pPr algn="l" fontAlgn="b"/>
                      <a:r>
                        <a:rPr lang="en-US" sz="1050" b="0" i="0" u="none" strike="noStrike" dirty="0">
                          <a:solidFill>
                            <a:srgbClr val="000000"/>
                          </a:solidFill>
                          <a:effectLst/>
                          <a:latin typeface="+mn-lt"/>
                        </a:rPr>
                        <a:t>tELTMSSqlInput</a:t>
                      </a:r>
                    </a:p>
                  </a:txBody>
                  <a:tcPr marL="9525" marR="9525" marT="9525" marB="0" anchor="b"/>
                </a:tc>
                <a:tc>
                  <a:txBody>
                    <a:bodyPr/>
                    <a:lstStyle/>
                    <a:p>
                      <a:pPr algn="l" fontAlgn="b"/>
                      <a:r>
                        <a:rPr lang="en-US" sz="1050" b="0" i="0" u="none" strike="noStrike" dirty="0">
                          <a:solidFill>
                            <a:srgbClr val="000000"/>
                          </a:solidFill>
                          <a:effectLst/>
                          <a:latin typeface="+mn-lt"/>
                        </a:rPr>
                        <a:t>tELTOracleOutput</a:t>
                      </a:r>
                    </a:p>
                  </a:txBody>
                  <a:tcPr marL="9525" marR="9525" marT="9525" marB="0" anchor="b"/>
                </a:tc>
                <a:tc>
                  <a:txBody>
                    <a:bodyPr/>
                    <a:lstStyle/>
                    <a:p>
                      <a:pPr algn="l" fontAlgn="b"/>
                      <a:r>
                        <a:rPr lang="en-US" sz="1050" b="0" i="0" u="none" strike="noStrike" dirty="0">
                          <a:solidFill>
                            <a:srgbClr val="000000"/>
                          </a:solidFill>
                          <a:effectLst/>
                          <a:latin typeface="+mn-lt"/>
                        </a:rPr>
                        <a:t>tELTVerticaMap</a:t>
                      </a:r>
                    </a:p>
                  </a:txBody>
                  <a:tcPr marL="9525" marR="9525" marT="9525" marB="0" anchor="b"/>
                </a:tc>
                <a:tc>
                  <a:txBody>
                    <a:bodyPr/>
                    <a:lstStyle/>
                    <a:p>
                      <a:pPr algn="l" fontAlgn="b"/>
                      <a:r>
                        <a:rPr lang="en-US" sz="1050" b="0" i="0" u="none" strike="noStrike" dirty="0">
                          <a:solidFill>
                            <a:srgbClr val="000000"/>
                          </a:solidFill>
                          <a:effectLst/>
                          <a:latin typeface="+mn-lt"/>
                        </a:rPr>
                        <a:t>tNetezzaConnection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tSQLTemplateFilterRows</a:t>
                      </a:r>
                    </a:p>
                  </a:txBody>
                  <a:tcPr marL="9525" marR="9525" marT="9525" marB="0" anchor="b"/>
                </a:tc>
              </a:tr>
              <a:tr h="370840">
                <a:tc>
                  <a:txBody>
                    <a:bodyPr/>
                    <a:lstStyle/>
                    <a:p>
                      <a:pPr algn="l" fontAlgn="b"/>
                      <a:r>
                        <a:rPr lang="en-US" sz="1050" b="0" i="0" u="none" strike="noStrike" dirty="0">
                          <a:solidFill>
                            <a:srgbClr val="000000"/>
                          </a:solidFill>
                          <a:effectLst/>
                          <a:latin typeface="+mn-lt"/>
                        </a:rPr>
                        <a:t>tELTGreenplumInput</a:t>
                      </a:r>
                    </a:p>
                  </a:txBody>
                  <a:tcPr marL="9525" marR="9525" marT="9525" marB="0" anchor="b"/>
                </a:tc>
                <a:tc>
                  <a:txBody>
                    <a:bodyPr/>
                    <a:lstStyle/>
                    <a:p>
                      <a:pPr algn="l" fontAlgn="b"/>
                      <a:r>
                        <a:rPr lang="en-US" sz="1050" b="0" i="0" u="none" strike="noStrike" dirty="0">
                          <a:solidFill>
                            <a:srgbClr val="000000"/>
                          </a:solidFill>
                          <a:effectLst/>
                          <a:latin typeface="+mn-lt"/>
                        </a:rPr>
                        <a:t>tELTMSSqlMap</a:t>
                      </a:r>
                    </a:p>
                  </a:txBody>
                  <a:tcPr marL="9525" marR="9525" marT="9525" marB="0" anchor="b"/>
                </a:tc>
                <a:tc>
                  <a:txBody>
                    <a:bodyPr/>
                    <a:lstStyle/>
                    <a:p>
                      <a:pPr algn="l" fontAlgn="b"/>
                      <a:r>
                        <a:rPr lang="en-US" sz="1050" b="0" i="0" u="none" strike="noStrike" dirty="0">
                          <a:solidFill>
                            <a:srgbClr val="000000"/>
                          </a:solidFill>
                          <a:effectLst/>
                          <a:latin typeface="+mn-lt"/>
                        </a:rPr>
                        <a:t>tELTPostgresqlInput</a:t>
                      </a:r>
                    </a:p>
                  </a:txBody>
                  <a:tcPr marL="9525" marR="9525" marT="9525" marB="0" anchor="b"/>
                </a:tc>
                <a:tc>
                  <a:txBody>
                    <a:bodyPr/>
                    <a:lstStyle/>
                    <a:p>
                      <a:pPr algn="l" fontAlgn="b"/>
                      <a:r>
                        <a:rPr lang="en-US" sz="1050" b="0" i="0" u="none" strike="noStrike" dirty="0">
                          <a:solidFill>
                            <a:srgbClr val="000000"/>
                          </a:solidFill>
                          <a:effectLst/>
                          <a:latin typeface="+mn-lt"/>
                        </a:rPr>
                        <a:t>tELTVerticaOutput</a:t>
                      </a:r>
                    </a:p>
                  </a:txBody>
                  <a:tcPr marL="9525" marR="9525" marT="9525" marB="0" anchor="b"/>
                </a:tc>
                <a:tc>
                  <a:txBody>
                    <a:bodyPr/>
                    <a:lstStyle/>
                    <a:p>
                      <a:pPr algn="l" fontAlgn="b"/>
                      <a:r>
                        <a:rPr lang="en-US" sz="1050" b="0" i="0" u="none" strike="noStrike" dirty="0">
                          <a:solidFill>
                            <a:srgbClr val="000000"/>
                          </a:solidFill>
                          <a:effectLst/>
                          <a:latin typeface="+mn-lt"/>
                        </a:rPr>
                        <a:t>tOracleConnection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tSQLTemplateMerge</a:t>
                      </a:r>
                    </a:p>
                  </a:txBody>
                  <a:tcPr marL="9525" marR="9525" marT="9525" marB="0" anchor="b"/>
                </a:tc>
              </a:tr>
              <a:tr h="370840">
                <a:tc>
                  <a:txBody>
                    <a:bodyPr/>
                    <a:lstStyle/>
                    <a:p>
                      <a:pPr algn="l" fontAlgn="b"/>
                      <a:r>
                        <a:rPr lang="en-US" sz="1050" b="0" i="0" u="none" strike="noStrike" dirty="0">
                          <a:solidFill>
                            <a:srgbClr val="000000"/>
                          </a:solidFill>
                          <a:effectLst/>
                          <a:latin typeface="+mn-lt"/>
                        </a:rPr>
                        <a:t>tELTGreenplumMap</a:t>
                      </a:r>
                    </a:p>
                  </a:txBody>
                  <a:tcPr marL="9525" marR="9525" marT="9525" marB="0" anchor="b"/>
                </a:tc>
                <a:tc>
                  <a:txBody>
                    <a:bodyPr/>
                    <a:lstStyle/>
                    <a:p>
                      <a:pPr algn="l" fontAlgn="b"/>
                      <a:r>
                        <a:rPr lang="en-US" sz="1050" b="0" i="0" u="none" strike="noStrike" dirty="0">
                          <a:solidFill>
                            <a:srgbClr val="000000"/>
                          </a:solidFill>
                          <a:effectLst/>
                          <a:latin typeface="+mn-lt"/>
                        </a:rPr>
                        <a:t>tELTMSSqlOutput</a:t>
                      </a:r>
                    </a:p>
                  </a:txBody>
                  <a:tcPr marL="9525" marR="9525" marT="9525" marB="0" anchor="b"/>
                </a:tc>
                <a:tc>
                  <a:txBody>
                    <a:bodyPr/>
                    <a:lstStyle/>
                    <a:p>
                      <a:pPr algn="l" fontAlgn="b"/>
                      <a:r>
                        <a:rPr lang="en-US" sz="1050" b="0" i="0" u="none" strike="noStrike" dirty="0">
                          <a:solidFill>
                            <a:srgbClr val="000000"/>
                          </a:solidFill>
                          <a:effectLst/>
                          <a:latin typeface="+mn-lt"/>
                        </a:rPr>
                        <a:t>tELTPostgresqlMap</a:t>
                      </a:r>
                    </a:p>
                  </a:txBody>
                  <a:tcPr marL="9525" marR="9525" marT="9525" marB="0" anchor="b"/>
                </a:tc>
                <a:tc>
                  <a:txBody>
                    <a:bodyPr/>
                    <a:lstStyle/>
                    <a:p>
                      <a:pPr algn="l" fontAlgn="b"/>
                      <a:r>
                        <a:rPr lang="en-US" sz="1050" b="0" i="0" u="none" strike="noStrike" dirty="0">
                          <a:solidFill>
                            <a:srgbClr val="000000"/>
                          </a:solidFill>
                          <a:effectLst/>
                          <a:latin typeface="+mn-lt"/>
                        </a:rPr>
                        <a:t>tEXAConnection - Elt</a:t>
                      </a:r>
                    </a:p>
                  </a:txBody>
                  <a:tcPr marL="9525" marR="9525" marT="9525" marB="0" anchor="b"/>
                </a:tc>
                <a:tc>
                  <a:txBody>
                    <a:bodyPr/>
                    <a:lstStyle/>
                    <a:p>
                      <a:pPr algn="l" fontAlgn="b"/>
                      <a:r>
                        <a:rPr lang="en-US" sz="1050" b="0" i="0" u="none" strike="noStrike" dirty="0">
                          <a:solidFill>
                            <a:srgbClr val="000000"/>
                          </a:solidFill>
                          <a:effectLst/>
                          <a:latin typeface="+mn-lt"/>
                        </a:rPr>
                        <a:t>tParAccelConnection - Elt</a:t>
                      </a:r>
                    </a:p>
                  </a:txBody>
                  <a:tcPr marL="9525" marR="9525" marT="9525" marB="0" anchor="b"/>
                </a:tc>
                <a:tc>
                  <a:txBody>
                    <a:bodyPr/>
                    <a:lstStyle/>
                    <a:p>
                      <a:pPr algn="l" fontAlgn="b"/>
                      <a:r>
                        <a:rPr lang="en-US" sz="1050" b="0" i="0" u="none" strike="noStrike" dirty="0">
                          <a:solidFill>
                            <a:srgbClr val="000000"/>
                          </a:solidFill>
                          <a:effectLst/>
                          <a:latin typeface="+mn-lt"/>
                        </a:rPr>
                        <a:t>tSQLTemplateRollback</a:t>
                      </a:r>
                    </a:p>
                  </a:txBody>
                  <a:tcPr marL="9525" marR="9525" marT="9525" marB="0" anchor="b"/>
                </a:tc>
              </a:tr>
              <a:tr h="370840">
                <a:tc>
                  <a:txBody>
                    <a:bodyPr/>
                    <a:lstStyle/>
                    <a:p>
                      <a:pPr algn="l" fontAlgn="b"/>
                      <a:r>
                        <a:rPr lang="en-US" sz="1050" b="0" i="0" u="none" strike="noStrike" dirty="0">
                          <a:solidFill>
                            <a:srgbClr val="000000"/>
                          </a:solidFill>
                          <a:effectLst/>
                          <a:latin typeface="+mn-lt"/>
                        </a:rPr>
                        <a:t>tELTGreenplumOutput</a:t>
                      </a:r>
                    </a:p>
                  </a:txBody>
                  <a:tcPr marL="9525" marR="9525" marT="9525" marB="0" anchor="b"/>
                </a:tc>
                <a:tc>
                  <a:txBody>
                    <a:bodyPr/>
                    <a:lstStyle/>
                    <a:p>
                      <a:pPr algn="l" fontAlgn="b"/>
                      <a:r>
                        <a:rPr lang="en-US" sz="1050" b="0" i="0" u="none" strike="noStrike" dirty="0">
                          <a:solidFill>
                            <a:srgbClr val="000000"/>
                          </a:solidFill>
                          <a:effectLst/>
                          <a:latin typeface="+mn-lt"/>
                        </a:rPr>
                        <a:t>tELTMysqlInput</a:t>
                      </a:r>
                    </a:p>
                  </a:txBody>
                  <a:tcPr marL="9525" marR="9525" marT="9525" marB="0" anchor="b"/>
                </a:tc>
                <a:tc>
                  <a:txBody>
                    <a:bodyPr/>
                    <a:lstStyle/>
                    <a:p>
                      <a:pPr algn="l" fontAlgn="b"/>
                      <a:r>
                        <a:rPr lang="en-US" sz="1050" b="0" i="0" u="none" strike="noStrike" dirty="0">
                          <a:solidFill>
                            <a:srgbClr val="000000"/>
                          </a:solidFill>
                          <a:effectLst/>
                          <a:latin typeface="+mn-lt"/>
                        </a:rPr>
                        <a:t>tELTPostgresqlOutput</a:t>
                      </a:r>
                    </a:p>
                  </a:txBody>
                  <a:tcPr marL="9525" marR="9525" marT="9525" marB="0" anchor="b"/>
                </a:tc>
                <a:tc>
                  <a:txBody>
                    <a:bodyPr/>
                    <a:lstStyle/>
                    <a:p>
                      <a:pPr algn="l" fontAlgn="b"/>
                      <a:r>
                        <a:rPr lang="en-US" sz="1050" b="0" i="0" u="none" strike="noStrike" dirty="0">
                          <a:solidFill>
                            <a:srgbClr val="000000"/>
                          </a:solidFill>
                          <a:effectLst/>
                          <a:latin typeface="+mn-lt"/>
                        </a:rPr>
                        <a:t>tFirebirdConnection - Elt</a:t>
                      </a:r>
                    </a:p>
                  </a:txBody>
                  <a:tcPr marL="9525" marR="9525" marT="9525" marB="0" anchor="b"/>
                </a:tc>
                <a:tc>
                  <a:txBody>
                    <a:bodyPr/>
                    <a:lstStyle/>
                    <a:p>
                      <a:pPr algn="l" fontAlgn="b"/>
                      <a:r>
                        <a:rPr lang="en-US" sz="1050" b="0" i="0" u="none" strike="noStrike" dirty="0">
                          <a:solidFill>
                            <a:srgbClr val="000000"/>
                          </a:solidFill>
                          <a:effectLst/>
                          <a:latin typeface="+mn-lt"/>
                        </a:rPr>
                        <a:t>tPostgresPlusConnection - Elt</a:t>
                      </a:r>
                    </a:p>
                  </a:txBody>
                  <a:tcPr marL="9525" marR="9525" marT="9525" marB="0" anchor="b"/>
                </a:tc>
                <a:tc>
                  <a:txBody>
                    <a:bodyPr/>
                    <a:lstStyle/>
                    <a:p>
                      <a:pPr algn="l" fontAlgn="b"/>
                      <a:r>
                        <a:rPr lang="en-US" sz="1050" b="0" i="0" u="none" strike="noStrike" dirty="0">
                          <a:solidFill>
                            <a:srgbClr val="000000"/>
                          </a:solidFill>
                          <a:effectLst/>
                          <a:latin typeface="+mn-lt"/>
                        </a:rPr>
                        <a:t>tSybaseConnection - Elt</a:t>
                      </a:r>
                    </a:p>
                  </a:txBody>
                  <a:tcPr marL="9525" marR="9525" marT="9525" marB="0" anchor="b"/>
                </a:tc>
              </a:tr>
              <a:tr h="370840">
                <a:tc>
                  <a:txBody>
                    <a:bodyPr/>
                    <a:lstStyle/>
                    <a:p>
                      <a:pPr algn="l" fontAlgn="b"/>
                      <a:r>
                        <a:rPr lang="en-US" sz="1050" b="0" i="0" u="none" strike="noStrike" dirty="0">
                          <a:solidFill>
                            <a:srgbClr val="000000"/>
                          </a:solidFill>
                          <a:effectLst/>
                          <a:latin typeface="+mn-lt"/>
                        </a:rPr>
                        <a:t>tVectorWiseConnection - Elt</a:t>
                      </a:r>
                    </a:p>
                  </a:txBody>
                  <a:tcPr marL="9525" marR="9525" marT="9525" marB="0" anchor="b"/>
                </a:tc>
                <a:tc>
                  <a:txBody>
                    <a:bodyPr/>
                    <a:lstStyle/>
                    <a:p>
                      <a:pPr algn="l" fontAlgn="b"/>
                      <a:r>
                        <a:rPr lang="en-US" sz="1050" b="0" i="0" u="none" strike="noStrike" dirty="0">
                          <a:solidFill>
                            <a:srgbClr val="000000"/>
                          </a:solidFill>
                          <a:effectLst/>
                          <a:latin typeface="+mn-lt"/>
                        </a:rPr>
                        <a:t>tELTMysqlMap</a:t>
                      </a:r>
                    </a:p>
                  </a:txBody>
                  <a:tcPr marL="9525" marR="9525" marT="9525" marB="0" anchor="b"/>
                </a:tc>
                <a:tc>
                  <a:txBody>
                    <a:bodyPr/>
                    <a:lstStyle/>
                    <a:p>
                      <a:pPr algn="l" fontAlgn="b"/>
                      <a:r>
                        <a:rPr lang="en-US" sz="1050" b="0" i="0" u="none" strike="noStrike" dirty="0">
                          <a:solidFill>
                            <a:srgbClr val="000000"/>
                          </a:solidFill>
                          <a:effectLst/>
                          <a:latin typeface="+mn-lt"/>
                        </a:rPr>
                        <a:t>tELTSybaseInput</a:t>
                      </a:r>
                    </a:p>
                  </a:txBody>
                  <a:tcPr marL="9525" marR="9525" marT="9525" marB="0" anchor="b"/>
                </a:tc>
                <a:tc>
                  <a:txBody>
                    <a:bodyPr/>
                    <a:lstStyle/>
                    <a:p>
                      <a:pPr algn="l" fontAlgn="b"/>
                      <a:r>
                        <a:rPr lang="en-US" sz="1050" b="0" i="0" u="none" strike="noStrike" dirty="0">
                          <a:solidFill>
                            <a:srgbClr val="000000"/>
                          </a:solidFill>
                          <a:effectLst/>
                          <a:latin typeface="+mn-lt"/>
                        </a:rPr>
                        <a:t>tGreenplumConnection - Elt</a:t>
                      </a:r>
                    </a:p>
                  </a:txBody>
                  <a:tcPr marL="9525" marR="9525" marT="9525" marB="0" anchor="b"/>
                </a:tc>
                <a:tc>
                  <a:txBody>
                    <a:bodyPr/>
                    <a:lstStyle/>
                    <a:p>
                      <a:pPr algn="l" fontAlgn="b"/>
                      <a:r>
                        <a:rPr lang="en-US" sz="1050" b="0" i="0" u="none" strike="noStrike" dirty="0">
                          <a:solidFill>
                            <a:srgbClr val="000000"/>
                          </a:solidFill>
                          <a:effectLst/>
                          <a:latin typeface="+mn-lt"/>
                        </a:rPr>
                        <a:t>tPostgresqlConnection - Elt</a:t>
                      </a:r>
                    </a:p>
                  </a:txBody>
                  <a:tcPr marL="9525" marR="9525" marT="9525" marB="0" anchor="b"/>
                </a:tc>
                <a:tc>
                  <a:txBody>
                    <a:bodyPr/>
                    <a:lstStyle/>
                    <a:p>
                      <a:pPr algn="l" fontAlgn="b"/>
                      <a:r>
                        <a:rPr lang="en-US" sz="1050" b="0" i="0" u="none" strike="noStrike" dirty="0">
                          <a:solidFill>
                            <a:srgbClr val="000000"/>
                          </a:solidFill>
                          <a:effectLst/>
                          <a:latin typeface="+mn-lt"/>
                        </a:rPr>
                        <a:t>tTeradataConnection - Elt</a:t>
                      </a:r>
                    </a:p>
                  </a:txBody>
                  <a:tcPr marL="9525" marR="9525" marT="9525" marB="0" anchor="b"/>
                </a:tc>
              </a:tr>
            </a:tbl>
          </a:graphicData>
        </a:graphic>
      </p:graphicFrame>
    </p:spTree>
    <p:extLst>
      <p:ext uri="{BB962C8B-B14F-4D97-AF65-F5344CB8AC3E}">
        <p14:creationId xmlns:p14="http://schemas.microsoft.com/office/powerpoint/2010/main" val="4923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nSpc>
                <a:spcPct val="150000"/>
              </a:lnSpc>
            </a:pPr>
            <a:r>
              <a:rPr lang="en-US" dirty="0"/>
              <a:t>Parent and Child Job (tParallelize &amp; tRun</a:t>
            </a:r>
            <a:r>
              <a:rPr lang="en-US" dirty="0" smtClean="0"/>
              <a:t>)</a:t>
            </a:r>
            <a:endParaRPr lang="en-US" dirty="0"/>
          </a:p>
        </p:txBody>
      </p:sp>
      <p:sp>
        <p:nvSpPr>
          <p:cNvPr id="3" name="Content Placeholder 2"/>
          <p:cNvSpPr>
            <a:spLocks noGrp="1"/>
          </p:cNvSpPr>
          <p:nvPr>
            <p:ph idx="1"/>
          </p:nvPr>
        </p:nvSpPr>
        <p:spPr>
          <a:xfrm>
            <a:off x="92454" y="1549379"/>
            <a:ext cx="8845484" cy="4643751"/>
          </a:xfrm>
        </p:spPr>
        <p:txBody>
          <a:bodyPr/>
          <a:lstStyle/>
          <a:p>
            <a:pPr lvl="0" algn="just">
              <a:lnSpc>
                <a:spcPct val="150000"/>
              </a:lnSpc>
              <a:buFont typeface="Wingdings" panose="05000000000000000000" pitchFamily="2" charset="2"/>
              <a:buChar char="Ø"/>
            </a:pPr>
            <a:r>
              <a:rPr lang="en-US" sz="1800" dirty="0"/>
              <a:t>TParallelize: The tParallelize component is an Orchestration component. The tParallelize (available in Enterprise Edition) component is used for multiple executions of the jobs at the same time. This can be achieved by multi-threading the jobs.</a:t>
            </a:r>
          </a:p>
          <a:p>
            <a:pPr algn="just">
              <a:lnSpc>
                <a:spcPct val="150000"/>
              </a:lnSpc>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662154" y="3520760"/>
            <a:ext cx="4012574" cy="2672366"/>
          </a:xfrm>
          <a:prstGeom prst="rect">
            <a:avLst/>
          </a:prstGeom>
          <a:noFill/>
          <a:ln>
            <a:noFill/>
          </a:ln>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05094" y="3416123"/>
            <a:ext cx="3770693" cy="2881649"/>
          </a:xfrm>
          <a:prstGeom prst="rect">
            <a:avLst/>
          </a:prstGeom>
        </p:spPr>
      </p:pic>
    </p:spTree>
    <p:extLst>
      <p:ext uri="{BB962C8B-B14F-4D97-AF65-F5344CB8AC3E}">
        <p14:creationId xmlns:p14="http://schemas.microsoft.com/office/powerpoint/2010/main" val="349061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tParallelize </a:t>
            </a:r>
            <a:r>
              <a:rPr lang="en-US" dirty="0"/>
              <a:t>&amp; </a:t>
            </a:r>
            <a:r>
              <a:rPr lang="en-US" dirty="0" smtClean="0"/>
              <a:t>tRun (Contd..)</a:t>
            </a:r>
            <a:endParaRPr lang="en-US" dirty="0"/>
          </a:p>
        </p:txBody>
      </p:sp>
      <p:sp>
        <p:nvSpPr>
          <p:cNvPr id="3" name="Content Placeholder 2"/>
          <p:cNvSpPr>
            <a:spLocks noGrp="1"/>
          </p:cNvSpPr>
          <p:nvPr>
            <p:ph idx="1"/>
          </p:nvPr>
        </p:nvSpPr>
        <p:spPr>
          <a:xfrm>
            <a:off x="105333" y="1456130"/>
            <a:ext cx="8845484" cy="4643751"/>
          </a:xfrm>
        </p:spPr>
        <p:txBody>
          <a:bodyPr/>
          <a:lstStyle/>
          <a:p>
            <a:pPr lvl="0" algn="just">
              <a:lnSpc>
                <a:spcPct val="150000"/>
              </a:lnSpc>
              <a:buFont typeface="Wingdings" panose="05000000000000000000" pitchFamily="2" charset="2"/>
              <a:buChar char="Ø"/>
            </a:pPr>
            <a:r>
              <a:rPr lang="en-US" sz="1800" dirty="0"/>
              <a:t>tRun: Component allows you to embed one Talend Job within another so that it may be executed as a Talend SubJob. </a:t>
            </a:r>
            <a:endParaRPr lang="en-US" sz="1800" dirty="0" smtClean="0"/>
          </a:p>
          <a:p>
            <a:pPr lvl="0" algn="just">
              <a:lnSpc>
                <a:spcPct val="150000"/>
              </a:lnSpc>
              <a:buFont typeface="Wingdings" panose="05000000000000000000" pitchFamily="2" charset="2"/>
              <a:buChar char="Ø"/>
            </a:pPr>
            <a:r>
              <a:rPr lang="en-US" sz="1800" dirty="0" smtClean="0"/>
              <a:t>It </a:t>
            </a:r>
            <a:r>
              <a:rPr lang="en-US" sz="1800" dirty="0"/>
              <a:t>executes the Job called in the component's properties, in the frame of the context defined. </a:t>
            </a:r>
            <a:endParaRPr lang="en-US" sz="1800" dirty="0" smtClean="0"/>
          </a:p>
          <a:p>
            <a:pPr lvl="0" algn="just">
              <a:lnSpc>
                <a:spcPct val="150000"/>
              </a:lnSpc>
              <a:buFont typeface="Wingdings" panose="05000000000000000000" pitchFamily="2" charset="2"/>
              <a:buChar char="Ø"/>
            </a:pPr>
            <a:r>
              <a:rPr lang="en-US" sz="1800" dirty="0" smtClean="0"/>
              <a:t>tRun</a:t>
            </a:r>
            <a:r>
              <a:rPr lang="en-US" sz="1800" dirty="0"/>
              <a:t> helps mastering complex Job systems which need to execute one Job after another. By this means can be utilized to have a parent and child relationship among the Jobs. </a:t>
            </a:r>
            <a:endParaRPr lang="en-US" sz="1800" dirty="0" smtClean="0"/>
          </a:p>
          <a:p>
            <a:pPr lvl="0" algn="just">
              <a:lnSpc>
                <a:spcPct val="150000"/>
              </a:lnSpc>
              <a:buFont typeface="Wingdings" panose="05000000000000000000" pitchFamily="2" charset="2"/>
              <a:buChar char="Ø"/>
            </a:pPr>
            <a:r>
              <a:rPr lang="en-US" sz="1800" dirty="0"/>
              <a:t> tRunJob Component from the Component Palette (Orchestration) of you can drag an existing Job from Job Designs in the Repository Browser.</a:t>
            </a:r>
          </a:p>
          <a:p>
            <a:endParaRPr lang="en-US" dirty="0"/>
          </a:p>
        </p:txBody>
      </p:sp>
    </p:spTree>
    <p:extLst>
      <p:ext uri="{BB962C8B-B14F-4D97-AF65-F5344CB8AC3E}">
        <p14:creationId xmlns:p14="http://schemas.microsoft.com/office/powerpoint/2010/main" val="309356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4186934"/>
            <a:ext cx="9144000" cy="1362097"/>
          </a:xfrm>
        </p:spPr>
        <p:txBody>
          <a:bodyPr/>
          <a:lstStyle/>
          <a:p>
            <a:pPr algn="ctr">
              <a:lnSpc>
                <a:spcPct val="150000"/>
              </a:lnSpc>
            </a:pPr>
            <a:r>
              <a:rPr lang="en-US" sz="3600" b="1" dirty="0"/>
              <a:t>Talend </a:t>
            </a:r>
            <a:r>
              <a:rPr lang="en-US" sz="3600" b="1" dirty="0" smtClean="0"/>
              <a:t>Big Data DI </a:t>
            </a:r>
            <a:br>
              <a:rPr lang="en-US" sz="3600" b="1" dirty="0" smtClean="0"/>
            </a:br>
            <a:r>
              <a:rPr lang="en-US" sz="3600" b="1" dirty="0" smtClean="0"/>
              <a:t>and </a:t>
            </a:r>
            <a:br>
              <a:rPr lang="en-US" sz="3600" b="1" dirty="0" smtClean="0"/>
            </a:br>
            <a:r>
              <a:rPr lang="en-US" sz="3600" b="1" dirty="0" smtClean="0"/>
              <a:t>Hadoop </a:t>
            </a:r>
            <a:r>
              <a:rPr lang="en-US" sz="3600" b="1" dirty="0"/>
              <a:t>Components</a:t>
            </a:r>
            <a:endParaRPr lang="fr-FR" sz="3600" b="1" dirty="0">
              <a:latin typeface="+mj-lt"/>
            </a:endParaRPr>
          </a:p>
        </p:txBody>
      </p:sp>
    </p:spTree>
    <p:extLst>
      <p:ext uri="{BB962C8B-B14F-4D97-AF65-F5344CB8AC3E}">
        <p14:creationId xmlns:p14="http://schemas.microsoft.com/office/powerpoint/2010/main" val="383235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898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txBox="1">
            <a:spLocks/>
          </p:cNvSpPr>
          <p:nvPr/>
        </p:nvSpPr>
        <p:spPr>
          <a:xfrm>
            <a:off x="1" y="0"/>
            <a:ext cx="9143999" cy="1002135"/>
          </a:xfrm>
          <a:prstGeom prst="rect">
            <a:avLst/>
          </a:prstGeom>
        </p:spPr>
        <p:txBody>
          <a:bodyPr vert="horz" lIns="297529" tIns="33059" rIns="165294" bIns="33059" rtlCol="0" anchor="ctr">
            <a:noAutofit/>
          </a:bodyPr>
          <a:lst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lnSpc>
                <a:spcPct val="150000"/>
              </a:lnSpc>
            </a:pPr>
            <a:r>
              <a:rPr lang="en-US" altLang="en-US" dirty="0" smtClean="0"/>
              <a:t>Talend Big Data DI</a:t>
            </a:r>
            <a:endParaRPr lang="en-US" altLang="en-US" dirty="0"/>
          </a:p>
        </p:txBody>
      </p:sp>
      <p:sp>
        <p:nvSpPr>
          <p:cNvPr id="8" name="Content Placeholder 2"/>
          <p:cNvSpPr txBox="1">
            <a:spLocks/>
          </p:cNvSpPr>
          <p:nvPr/>
        </p:nvSpPr>
        <p:spPr>
          <a:xfrm>
            <a:off x="315059" y="1442434"/>
            <a:ext cx="8688265" cy="488216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defRPr/>
            </a:pPr>
            <a:r>
              <a:rPr lang="en-US" sz="1800" b="1" dirty="0" smtClean="0"/>
              <a:t>BIG DATA- What is it?</a:t>
            </a:r>
          </a:p>
          <a:p>
            <a:pPr algn="just">
              <a:lnSpc>
                <a:spcPct val="150000"/>
              </a:lnSpc>
              <a:buFont typeface="Wingdings" panose="05000000000000000000" pitchFamily="2" charset="2"/>
              <a:buChar char="Ø"/>
              <a:defRPr/>
            </a:pPr>
            <a:r>
              <a:rPr lang="en-US" sz="1800" dirty="0" smtClean="0"/>
              <a:t>Big data refers to the extremely large data sets that may be analyzed computationally to reveal patterns, trends, and associations, especially relating to human behavior and interactions. Eg: NASA Climate Simulation (32 Petabytes)</a:t>
            </a:r>
          </a:p>
          <a:p>
            <a:pPr algn="just">
              <a:lnSpc>
                <a:spcPct val="150000"/>
              </a:lnSpc>
              <a:buFont typeface="Wingdings" panose="05000000000000000000" pitchFamily="2" charset="2"/>
              <a:buChar char="Ø"/>
              <a:defRPr/>
            </a:pPr>
            <a:r>
              <a:rPr lang="en-US" sz="1800" dirty="0" smtClean="0"/>
              <a:t>Specifically, Big Data relates to data creation, storage, retrieval and analysis that is remarkable in terms of </a:t>
            </a:r>
            <a:r>
              <a:rPr lang="en-US" sz="1800" b="1" dirty="0" smtClean="0"/>
              <a:t>volume</a:t>
            </a:r>
            <a:r>
              <a:rPr lang="en-US" sz="1800" dirty="0" smtClean="0"/>
              <a:t>, </a:t>
            </a:r>
            <a:r>
              <a:rPr lang="en-US" sz="1800" b="1" dirty="0" smtClean="0"/>
              <a:t>velocity</a:t>
            </a:r>
            <a:r>
              <a:rPr lang="en-US" sz="1800" dirty="0" smtClean="0"/>
              <a:t> and </a:t>
            </a:r>
            <a:r>
              <a:rPr lang="en-US" sz="1800" b="1" dirty="0" smtClean="0"/>
              <a:t>variety</a:t>
            </a:r>
            <a:r>
              <a:rPr lang="en-US" sz="1800" dirty="0" smtClean="0"/>
              <a:t>.</a:t>
            </a:r>
          </a:p>
          <a:p>
            <a:pPr algn="just">
              <a:lnSpc>
                <a:spcPct val="150000"/>
              </a:lnSpc>
              <a:buFont typeface="Wingdings" panose="05000000000000000000" pitchFamily="2" charset="2"/>
              <a:buChar char="Ø"/>
              <a:defRPr/>
            </a:pPr>
            <a:r>
              <a:rPr lang="en-US" sz="1800" dirty="0" smtClean="0"/>
              <a:t>Big data refers to the extremely large data sets that may be analyzed computationally to reveal patterns, trends, and associations, especially relating to human behavior and interactions.</a:t>
            </a:r>
          </a:p>
          <a:p>
            <a:pPr marL="0" indent="0" algn="just">
              <a:lnSpc>
                <a:spcPct val="150000"/>
              </a:lnSpc>
              <a:buFont typeface="Wingdings" pitchFamily="2" charset="2"/>
              <a:buNone/>
              <a:defRPr/>
            </a:pPr>
            <a:endParaRPr lang="en-US" sz="3200" dirty="0" smtClean="0"/>
          </a:p>
          <a:p>
            <a:pPr algn="just">
              <a:lnSpc>
                <a:spcPct val="150000"/>
              </a:lnSpc>
              <a:defRPr/>
            </a:pPr>
            <a:endParaRPr lang="en-US" altLang="en-US" dirty="0" smtClean="0"/>
          </a:p>
        </p:txBody>
      </p:sp>
    </p:spTree>
    <p:extLst>
      <p:ext uri="{BB962C8B-B14F-4D97-AF65-F5344CB8AC3E}">
        <p14:creationId xmlns:p14="http://schemas.microsoft.com/office/powerpoint/2010/main" val="302019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Products</a:t>
            </a:r>
            <a:endParaRPr lang="en-US" dirty="0"/>
          </a:p>
        </p:txBody>
      </p:sp>
      <p:sp>
        <p:nvSpPr>
          <p:cNvPr id="3" name="Content Placeholder 2"/>
          <p:cNvSpPr>
            <a:spLocks noGrp="1"/>
          </p:cNvSpPr>
          <p:nvPr>
            <p:ph idx="1"/>
          </p:nvPr>
        </p:nvSpPr>
        <p:spPr/>
        <p:txBody>
          <a:bodyPr/>
          <a:lstStyle/>
          <a:p>
            <a:pPr marL="0" indent="0">
              <a:buNone/>
            </a:pPr>
            <a:r>
              <a:rPr lang="en-US" dirty="0" smtClean="0"/>
              <a:t>                Big Data Integration                     Application Integration</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Data Integration                           Data Preparation</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Cloud Integration		          Master Data Management	   </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13724" y="1197310"/>
            <a:ext cx="1028700" cy="10287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88324" y="2659331"/>
            <a:ext cx="1054100" cy="105410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513724" y="4179818"/>
            <a:ext cx="1054100" cy="10541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4587830" y="1197310"/>
            <a:ext cx="1041400" cy="1054100"/>
          </a:xfrm>
          <a:prstGeom prst="rect">
            <a:avLst/>
          </a:prstGeom>
        </p:spPr>
      </p:pic>
      <p:pic>
        <p:nvPicPr>
          <p:cNvPr id="8" name="Picture 7"/>
          <p:cNvPicPr/>
          <p:nvPr/>
        </p:nvPicPr>
        <p:blipFill>
          <a:blip r:embed="rId6">
            <a:extLst>
              <a:ext uri="{28A0092B-C50C-407E-A947-70E740481C1C}">
                <a14:useLocalDpi xmlns:a14="http://schemas.microsoft.com/office/drawing/2010/main" val="0"/>
              </a:ext>
            </a:extLst>
          </a:blip>
          <a:stretch>
            <a:fillRect/>
          </a:stretch>
        </p:blipFill>
        <p:spPr>
          <a:xfrm>
            <a:off x="4587832" y="2659335"/>
            <a:ext cx="1019175" cy="1019175"/>
          </a:xfrm>
          <a:prstGeom prst="rect">
            <a:avLst/>
          </a:prstGeom>
        </p:spPr>
      </p:pic>
      <p:pic>
        <p:nvPicPr>
          <p:cNvPr id="9" name="Picture 8"/>
          <p:cNvPicPr/>
          <p:nvPr/>
        </p:nvPicPr>
        <p:blipFill>
          <a:blip r:embed="rId7">
            <a:extLst>
              <a:ext uri="{28A0092B-C50C-407E-A947-70E740481C1C}">
                <a14:useLocalDpi xmlns:a14="http://schemas.microsoft.com/office/drawing/2010/main" val="0"/>
              </a:ext>
            </a:extLst>
          </a:blip>
          <a:stretch>
            <a:fillRect/>
          </a:stretch>
        </p:blipFill>
        <p:spPr>
          <a:xfrm>
            <a:off x="4596326" y="4179818"/>
            <a:ext cx="1041400" cy="1054100"/>
          </a:xfrm>
          <a:prstGeom prst="rect">
            <a:avLst/>
          </a:prstGeom>
        </p:spPr>
      </p:pic>
    </p:spTree>
    <p:extLst>
      <p:ext uri="{BB962C8B-B14F-4D97-AF65-F5344CB8AC3E}">
        <p14:creationId xmlns:p14="http://schemas.microsoft.com/office/powerpoint/2010/main" val="171102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000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sp>
        <p:nvSpPr>
          <p:cNvPr id="6" name="Content Placeholder 2"/>
          <p:cNvSpPr txBox="1">
            <a:spLocks/>
          </p:cNvSpPr>
          <p:nvPr/>
        </p:nvSpPr>
        <p:spPr>
          <a:xfrm>
            <a:off x="315059" y="1255714"/>
            <a:ext cx="8617926" cy="484028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defRPr/>
            </a:pPr>
            <a:r>
              <a:rPr lang="en-US" sz="1800" dirty="0" smtClean="0"/>
              <a:t>It includes:</a:t>
            </a:r>
          </a:p>
          <a:p>
            <a:pPr lvl="1">
              <a:lnSpc>
                <a:spcPct val="150000"/>
              </a:lnSpc>
              <a:buFont typeface="Wingdings" panose="05000000000000000000" pitchFamily="2" charset="2"/>
              <a:buChar char="Ø"/>
              <a:defRPr/>
            </a:pPr>
            <a:r>
              <a:rPr lang="en-US" sz="1400" dirty="0" smtClean="0"/>
              <a:t>Very large data set volumes </a:t>
            </a:r>
          </a:p>
          <a:p>
            <a:pPr lvl="1">
              <a:lnSpc>
                <a:spcPct val="150000"/>
              </a:lnSpc>
              <a:buFont typeface="Wingdings" panose="05000000000000000000" pitchFamily="2" charset="2"/>
              <a:buChar char="Ø"/>
              <a:defRPr/>
            </a:pPr>
            <a:r>
              <a:rPr lang="en-US" sz="1400" dirty="0" smtClean="0"/>
              <a:t>Very Long/ unacceptable processing times</a:t>
            </a:r>
          </a:p>
          <a:p>
            <a:pPr lvl="1">
              <a:lnSpc>
                <a:spcPct val="150000"/>
              </a:lnSpc>
              <a:buFont typeface="Wingdings" panose="05000000000000000000" pitchFamily="2" charset="2"/>
              <a:buChar char="Ø"/>
              <a:defRPr/>
            </a:pPr>
            <a:r>
              <a:rPr lang="en-US" sz="1400" dirty="0" smtClean="0"/>
              <a:t>Very large data velocity (inputs / outputs)</a:t>
            </a:r>
          </a:p>
          <a:p>
            <a:pPr lvl="1">
              <a:lnSpc>
                <a:spcPct val="150000"/>
              </a:lnSpc>
              <a:buFont typeface="Wingdings" panose="05000000000000000000" pitchFamily="2" charset="2"/>
              <a:buChar char="Ø"/>
              <a:defRPr/>
            </a:pPr>
            <a:r>
              <a:rPr lang="en-US" sz="1400" dirty="0" smtClean="0"/>
              <a:t>Very large varieties of data</a:t>
            </a:r>
          </a:p>
          <a:p>
            <a:pPr lvl="1">
              <a:lnSpc>
                <a:spcPct val="150000"/>
              </a:lnSpc>
              <a:buFont typeface="Wingdings" panose="05000000000000000000" pitchFamily="2" charset="2"/>
              <a:buChar char="Ø"/>
              <a:defRPr/>
            </a:pPr>
            <a:r>
              <a:rPr lang="en-US" sz="1400" dirty="0" smtClean="0"/>
              <a:t>High level of complexity</a:t>
            </a:r>
          </a:p>
          <a:p>
            <a:pPr marL="0" indent="0">
              <a:buFont typeface="Wingdings" pitchFamily="2" charset="2"/>
              <a:buNone/>
              <a:defRPr/>
            </a:pPr>
            <a:endParaRPr lang="en-US" sz="1800" dirty="0"/>
          </a:p>
        </p:txBody>
      </p:sp>
      <p:pic>
        <p:nvPicPr>
          <p:cNvPr id="9" name="Picture 3" descr="https://www.mssqltips.com/tipimages2/3132_BigData_SourceOfBigDat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281238"/>
            <a:ext cx="3675185"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3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363415"/>
            <a:ext cx="9143999" cy="638720"/>
          </a:xfrm>
        </p:spPr>
        <p:txBody>
          <a:bodyPr/>
          <a:lstStyle/>
          <a:p>
            <a:r>
              <a:rPr lang="en-US" dirty="0"/>
              <a:t>Obstacles: Big Data Integration Challenges</a:t>
            </a:r>
            <a:br>
              <a:rPr lang="en-US" dirty="0"/>
            </a:br>
            <a:endParaRPr lang="en-US" dirty="0"/>
          </a:p>
        </p:txBody>
      </p:sp>
      <p:sp>
        <p:nvSpPr>
          <p:cNvPr id="3" name="TextBox 2"/>
          <p:cNvSpPr txBox="1"/>
          <p:nvPr/>
        </p:nvSpPr>
        <p:spPr>
          <a:xfrm>
            <a:off x="386862" y="1488831"/>
            <a:ext cx="8510953" cy="458587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1" dirty="0" smtClean="0">
                <a:solidFill>
                  <a:schemeClr val="tx2">
                    <a:lumMod val="50000"/>
                  </a:schemeClr>
                </a:solidFill>
              </a:rPr>
              <a:t>Technology</a:t>
            </a:r>
            <a:r>
              <a:rPr lang="en-US" sz="1800" dirty="0">
                <a:solidFill>
                  <a:schemeClr val="tx2">
                    <a:lumMod val="50000"/>
                  </a:schemeClr>
                </a:solidFill>
              </a:rPr>
              <a:t>.  A successful big data initiative requires acquiring, integrating and managing several big data </a:t>
            </a:r>
            <a:r>
              <a:rPr lang="en-US" sz="1800" dirty="0" smtClean="0">
                <a:solidFill>
                  <a:schemeClr val="tx2">
                    <a:lumMod val="50000"/>
                  </a:schemeClr>
                </a:solidFill>
              </a:rPr>
              <a:t>technologies. It </a:t>
            </a:r>
            <a:r>
              <a:rPr lang="en-US" sz="1800" dirty="0">
                <a:solidFill>
                  <a:schemeClr val="tx2">
                    <a:lumMod val="50000"/>
                  </a:schemeClr>
                </a:solidFill>
              </a:rPr>
              <a:t>can become an expensive custom-coding nightmare to integrate large sets of diverse structured and unstructured datasets that also becomes difficult to maintain and manage</a:t>
            </a:r>
            <a:r>
              <a:rPr lang="en-US" sz="1800" dirty="0" smtClean="0">
                <a:solidFill>
                  <a:schemeClr val="tx2">
                    <a:lumMod val="50000"/>
                  </a:schemeClr>
                </a:solidFill>
              </a:rPr>
              <a:t>.</a:t>
            </a:r>
          </a:p>
          <a:p>
            <a:pPr marL="764628" lvl="1" indent="-285750" algn="just">
              <a:buFont typeface="Wingdings" panose="05000000000000000000" pitchFamily="2" charset="2"/>
              <a:buChar char="ü"/>
            </a:pPr>
            <a:r>
              <a:rPr lang="en-US" sz="1400" dirty="0" smtClean="0">
                <a:solidFill>
                  <a:schemeClr val="tx2">
                    <a:lumMod val="50000"/>
                  </a:schemeClr>
                </a:solidFill>
              </a:rPr>
              <a:t>Conventional </a:t>
            </a:r>
            <a:r>
              <a:rPr lang="en-US" sz="1400" dirty="0">
                <a:solidFill>
                  <a:schemeClr val="tx2">
                    <a:lumMod val="50000"/>
                  </a:schemeClr>
                </a:solidFill>
              </a:rPr>
              <a:t>data management tools fail when trying to integrate, search and analyze big datasets, which (for now) range from terabytes to multiple petabytes of information</a:t>
            </a:r>
            <a:r>
              <a:rPr lang="en-US" sz="1400" dirty="0" smtClean="0">
                <a:solidFill>
                  <a:schemeClr val="tx2">
                    <a:lumMod val="50000"/>
                  </a:schemeClr>
                </a:solidFill>
              </a:rPr>
              <a:t>.</a:t>
            </a:r>
          </a:p>
          <a:p>
            <a:pPr lvl="1" algn="just"/>
            <a:endParaRPr lang="en-US" sz="1400" dirty="0">
              <a:solidFill>
                <a:schemeClr val="tx2">
                  <a:lumMod val="50000"/>
                </a:schemeClr>
              </a:solidFill>
            </a:endParaRPr>
          </a:p>
          <a:p>
            <a:pPr marL="285750" indent="-285750" algn="just">
              <a:buFont typeface="Wingdings" panose="05000000000000000000" pitchFamily="2" charset="2"/>
              <a:buChar char="Ø"/>
            </a:pPr>
            <a:r>
              <a:rPr lang="en-US" sz="1800" b="1" dirty="0" smtClean="0">
                <a:solidFill>
                  <a:schemeClr val="tx2">
                    <a:lumMod val="50000"/>
                  </a:schemeClr>
                </a:solidFill>
              </a:rPr>
              <a:t>People</a:t>
            </a:r>
            <a:r>
              <a:rPr lang="en-US" sz="1800" dirty="0">
                <a:solidFill>
                  <a:schemeClr val="tx2">
                    <a:lumMod val="50000"/>
                  </a:schemeClr>
                </a:solidFill>
              </a:rPr>
              <a:t>. As with any new technology, staff needs to be trained in big data technologies to learn proper skills and best practices. </a:t>
            </a:r>
            <a:endParaRPr lang="en-US" sz="1800" dirty="0" smtClean="0">
              <a:solidFill>
                <a:schemeClr val="tx2">
                  <a:lumMod val="50000"/>
                </a:schemeClr>
              </a:solidFill>
            </a:endParaRPr>
          </a:p>
          <a:p>
            <a:pPr marL="764628" lvl="1" indent="-285750" algn="just">
              <a:buFont typeface="Wingdings" panose="05000000000000000000" pitchFamily="2" charset="2"/>
              <a:buChar char="ü"/>
            </a:pPr>
            <a:r>
              <a:rPr lang="en-US" sz="1400" dirty="0" smtClean="0">
                <a:solidFill>
                  <a:schemeClr val="tx2">
                    <a:lumMod val="50000"/>
                  </a:schemeClr>
                </a:solidFill>
              </a:rPr>
              <a:t>A </a:t>
            </a:r>
            <a:r>
              <a:rPr lang="en-US" sz="1400" dirty="0">
                <a:solidFill>
                  <a:schemeClr val="tx2">
                    <a:lumMod val="50000"/>
                  </a:schemeClr>
                </a:solidFill>
              </a:rPr>
              <a:t>recent </a:t>
            </a:r>
            <a:r>
              <a:rPr lang="en-US" sz="1400" dirty="0" err="1">
                <a:solidFill>
                  <a:schemeClr val="tx2">
                    <a:lumMod val="50000"/>
                  </a:schemeClr>
                </a:solidFill>
              </a:rPr>
              <a:t>Talend</a:t>
            </a:r>
            <a:r>
              <a:rPr lang="en-US" sz="1400" dirty="0">
                <a:solidFill>
                  <a:schemeClr val="tx2">
                    <a:lumMod val="50000"/>
                  </a:schemeClr>
                </a:solidFill>
              </a:rPr>
              <a:t> survey, “How Big is Big Data Adoption”, found that the two biggest big data implementation challenges are finding in-house expertise, and allocation of sufficient budget, time and resources</a:t>
            </a:r>
            <a:r>
              <a:rPr lang="en-US" sz="1400" dirty="0" smtClean="0">
                <a:solidFill>
                  <a:schemeClr val="tx2">
                    <a:lumMod val="50000"/>
                  </a:schemeClr>
                </a:solidFill>
              </a:rPr>
              <a:t>.</a:t>
            </a:r>
          </a:p>
          <a:p>
            <a:pPr marL="764628" lvl="1" indent="-285750" algn="just">
              <a:buFont typeface="Wingdings" panose="05000000000000000000" pitchFamily="2" charset="2"/>
              <a:buChar char="ü"/>
            </a:pPr>
            <a:endParaRPr lang="en-US" sz="1400" dirty="0">
              <a:solidFill>
                <a:schemeClr val="tx2">
                  <a:lumMod val="50000"/>
                </a:schemeClr>
              </a:solidFill>
            </a:endParaRPr>
          </a:p>
          <a:p>
            <a:pPr marL="285750" indent="-285750" algn="just">
              <a:buFont typeface="Wingdings" panose="05000000000000000000" pitchFamily="2" charset="2"/>
              <a:buChar char="Ø"/>
            </a:pPr>
            <a:r>
              <a:rPr lang="en-US" sz="1800" b="1" dirty="0" smtClean="0">
                <a:solidFill>
                  <a:schemeClr val="tx2">
                    <a:lumMod val="50000"/>
                  </a:schemeClr>
                </a:solidFill>
              </a:rPr>
              <a:t>Quality Processes</a:t>
            </a:r>
            <a:r>
              <a:rPr lang="en-US" sz="1800" dirty="0" smtClean="0">
                <a:solidFill>
                  <a:schemeClr val="tx2">
                    <a:lumMod val="50000"/>
                  </a:schemeClr>
                </a:solidFill>
              </a:rPr>
              <a:t>: The </a:t>
            </a:r>
            <a:r>
              <a:rPr lang="en-US" sz="1800" dirty="0">
                <a:solidFill>
                  <a:schemeClr val="tx2">
                    <a:lumMod val="50000"/>
                  </a:schemeClr>
                </a:solidFill>
              </a:rPr>
              <a:t>survey also found that many big data projects do not have explicit project management structure, data governance, and lack the necessary big data quality procedures when processing unstructured sets of data.</a:t>
            </a: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40740111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err="1"/>
              <a:t>Talend</a:t>
            </a:r>
            <a:r>
              <a:rPr lang="en-US" dirty="0"/>
              <a:t> Big Data</a:t>
            </a:r>
          </a:p>
        </p:txBody>
      </p:sp>
      <p:sp>
        <p:nvSpPr>
          <p:cNvPr id="3" name="TextBox 2"/>
          <p:cNvSpPr txBox="1"/>
          <p:nvPr/>
        </p:nvSpPr>
        <p:spPr>
          <a:xfrm>
            <a:off x="211015" y="1230923"/>
            <a:ext cx="8710247" cy="52168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b="1" dirty="0" smtClean="0">
                <a:solidFill>
                  <a:srgbClr val="000000"/>
                </a:solidFill>
              </a:rPr>
              <a:t>Big </a:t>
            </a:r>
            <a:r>
              <a:rPr lang="en-US" sz="1800" b="1" dirty="0">
                <a:solidFill>
                  <a:srgbClr val="000000"/>
                </a:solidFill>
              </a:rPr>
              <a:t>Data </a:t>
            </a:r>
            <a:r>
              <a:rPr lang="en-US" sz="1800" b="1" dirty="0" smtClean="0">
                <a:solidFill>
                  <a:srgbClr val="000000"/>
                </a:solidFill>
              </a:rPr>
              <a:t>Integration</a:t>
            </a:r>
            <a:endParaRPr lang="en-US" sz="1800" b="1" dirty="0">
              <a:solidFill>
                <a:srgbClr val="000000"/>
              </a:solidFill>
            </a:endParaRPr>
          </a:p>
          <a:p>
            <a:pPr lvl="1">
              <a:lnSpc>
                <a:spcPct val="150000"/>
              </a:lnSpc>
            </a:pPr>
            <a:r>
              <a:rPr lang="en-US" sz="1400" dirty="0">
                <a:solidFill>
                  <a:srgbClr val="000000"/>
                </a:solidFill>
              </a:rPr>
              <a:t>Landing big data (large volumes of log files, data from operational systems, social media, sensors, or other sources) into a big data platform such as Apache Hadoop, Google Cloud Platform, </a:t>
            </a:r>
            <a:r>
              <a:rPr lang="en-US" sz="1400" dirty="0" err="1">
                <a:solidFill>
                  <a:srgbClr val="000000"/>
                </a:solidFill>
              </a:rPr>
              <a:t>Netezza</a:t>
            </a:r>
            <a:r>
              <a:rPr lang="en-US" sz="1400" dirty="0">
                <a:solidFill>
                  <a:srgbClr val="000000"/>
                </a:solidFill>
              </a:rPr>
              <a:t>, Teradata or Vertica is a cinch with the breadth of big data components provided by </a:t>
            </a:r>
            <a:r>
              <a:rPr lang="en-US" sz="1400" dirty="0" err="1">
                <a:solidFill>
                  <a:srgbClr val="000000"/>
                </a:solidFill>
              </a:rPr>
              <a:t>Talend</a:t>
            </a:r>
            <a:r>
              <a:rPr lang="en-US" sz="1400" dirty="0">
                <a:solidFill>
                  <a:srgbClr val="000000"/>
                </a:solidFill>
              </a:rPr>
              <a:t>. A full set of </a:t>
            </a:r>
            <a:r>
              <a:rPr lang="en-US" sz="1400" dirty="0" err="1">
                <a:solidFill>
                  <a:srgbClr val="000000"/>
                </a:solidFill>
              </a:rPr>
              <a:t>Talend</a:t>
            </a:r>
            <a:r>
              <a:rPr lang="en-US" sz="1400" dirty="0">
                <a:solidFill>
                  <a:srgbClr val="000000"/>
                </a:solidFill>
              </a:rPr>
              <a:t> data integration components (application, database, service and even a master data hub) is available, so that data movement can be orchestrated from any source or into almost any target</a:t>
            </a:r>
            <a:r>
              <a:rPr lang="en-US" sz="1400" dirty="0" smtClean="0">
                <a:solidFill>
                  <a:srgbClr val="000000"/>
                </a:solidFill>
              </a:rPr>
              <a:t>. NoSQL </a:t>
            </a:r>
            <a:r>
              <a:rPr lang="en-US" sz="1400" dirty="0">
                <a:solidFill>
                  <a:srgbClr val="000000"/>
                </a:solidFill>
              </a:rPr>
              <a:t>connectivity to MongoDB and Cassandra is simplified through pre-built graphical connector components</a:t>
            </a:r>
            <a:r>
              <a:rPr lang="en-US" sz="1400" dirty="0" smtClean="0">
                <a:solidFill>
                  <a:srgbClr val="000000"/>
                </a:solidFill>
              </a:rPr>
              <a:t>.</a:t>
            </a:r>
          </a:p>
          <a:p>
            <a:pPr>
              <a:lnSpc>
                <a:spcPct val="150000"/>
              </a:lnSpc>
            </a:pPr>
            <a:endParaRPr lang="en-US" sz="1800" dirty="0">
              <a:solidFill>
                <a:srgbClr val="000000"/>
              </a:solidFill>
            </a:endParaRPr>
          </a:p>
          <a:p>
            <a:pPr marL="285750" indent="-285750">
              <a:lnSpc>
                <a:spcPct val="150000"/>
              </a:lnSpc>
              <a:buFont typeface="Wingdings" panose="05000000000000000000" pitchFamily="2" charset="2"/>
              <a:buChar char="Ø"/>
            </a:pPr>
            <a:r>
              <a:rPr lang="en-US" sz="1800" b="1" dirty="0">
                <a:solidFill>
                  <a:srgbClr val="000000"/>
                </a:solidFill>
              </a:rPr>
              <a:t>Big Data </a:t>
            </a:r>
            <a:r>
              <a:rPr lang="en-US" sz="1800" b="1" dirty="0" smtClean="0">
                <a:solidFill>
                  <a:srgbClr val="000000"/>
                </a:solidFill>
              </a:rPr>
              <a:t>Quality</a:t>
            </a:r>
            <a:endParaRPr lang="en-US" sz="1800" b="1" dirty="0">
              <a:solidFill>
                <a:srgbClr val="000000"/>
              </a:solidFill>
            </a:endParaRPr>
          </a:p>
          <a:p>
            <a:pPr lvl="1">
              <a:lnSpc>
                <a:spcPct val="150000"/>
              </a:lnSpc>
            </a:pPr>
            <a:r>
              <a:rPr lang="en-US" sz="1400" dirty="0" err="1">
                <a:solidFill>
                  <a:srgbClr val="000000"/>
                </a:solidFill>
              </a:rPr>
              <a:t>Talend</a:t>
            </a:r>
            <a:r>
              <a:rPr lang="en-US" sz="1400" dirty="0">
                <a:solidFill>
                  <a:srgbClr val="000000"/>
                </a:solidFill>
              </a:rPr>
              <a:t> provides data quality functions that take advantage of the massively parallel environment of Hadoop, allowing you to understand the completeness, accuracy and integrity of data as well as to remove duplicates. Hadoop data profiling allows you do collect information and statistics about big data to assess data quality, repurposing and metadata. Additional functions include standardization, parsing, enrichment, matching, survivorship and monitoring of ongoing data quality</a:t>
            </a:r>
            <a:r>
              <a:rPr lang="en-US" sz="1400" dirty="0" smtClean="0">
                <a:solidFill>
                  <a:srgbClr val="000000"/>
                </a:solidFill>
              </a:rPr>
              <a:t>.</a:t>
            </a:r>
          </a:p>
        </p:txBody>
      </p:sp>
    </p:spTree>
    <p:extLst>
      <p:ext uri="{BB962C8B-B14F-4D97-AF65-F5344CB8AC3E}">
        <p14:creationId xmlns:p14="http://schemas.microsoft.com/office/powerpoint/2010/main" val="13070074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err="1"/>
              <a:t>Talend</a:t>
            </a:r>
            <a:r>
              <a:rPr lang="en-US" dirty="0"/>
              <a:t> Big </a:t>
            </a:r>
            <a:r>
              <a:rPr lang="en-US" dirty="0" smtClean="0"/>
              <a:t>Data (Contd..)</a:t>
            </a:r>
            <a:endParaRPr lang="en-US" dirty="0"/>
          </a:p>
        </p:txBody>
      </p:sp>
      <p:sp>
        <p:nvSpPr>
          <p:cNvPr id="3" name="TextBox 2"/>
          <p:cNvSpPr txBox="1"/>
          <p:nvPr/>
        </p:nvSpPr>
        <p:spPr>
          <a:xfrm>
            <a:off x="187569" y="1219200"/>
            <a:ext cx="8780585" cy="5124480"/>
          </a:xfrm>
          <a:prstGeom prst="rect">
            <a:avLst/>
          </a:prstGeom>
          <a:noFill/>
        </p:spPr>
        <p:txBody>
          <a:bodyPr wrap="square" rtlCol="0">
            <a:spAutoFit/>
          </a:bodyPr>
          <a:lstStyle/>
          <a:p>
            <a:endParaRPr lang="en-US" sz="1400" dirty="0">
              <a:solidFill>
                <a:srgbClr val="000000"/>
              </a:solidFill>
            </a:endParaRPr>
          </a:p>
          <a:p>
            <a:pPr marL="285750" indent="-285750">
              <a:lnSpc>
                <a:spcPct val="150000"/>
              </a:lnSpc>
              <a:buFont typeface="Wingdings" panose="05000000000000000000" pitchFamily="2" charset="2"/>
              <a:buChar char="Ø"/>
            </a:pPr>
            <a:r>
              <a:rPr lang="en-US" sz="1800" b="1" dirty="0">
                <a:solidFill>
                  <a:srgbClr val="000000"/>
                </a:solidFill>
              </a:rPr>
              <a:t>Big Data </a:t>
            </a:r>
            <a:r>
              <a:rPr lang="en-US" sz="1800" b="1" dirty="0" smtClean="0">
                <a:solidFill>
                  <a:srgbClr val="000000"/>
                </a:solidFill>
              </a:rPr>
              <a:t>Manipulation</a:t>
            </a:r>
            <a:endParaRPr lang="en-US" sz="1800" b="1" dirty="0">
              <a:solidFill>
                <a:srgbClr val="000000"/>
              </a:solidFill>
            </a:endParaRPr>
          </a:p>
          <a:p>
            <a:pPr lvl="1" algn="just">
              <a:lnSpc>
                <a:spcPct val="150000"/>
              </a:lnSpc>
            </a:pPr>
            <a:r>
              <a:rPr lang="en-US" sz="1400" dirty="0" err="1">
                <a:solidFill>
                  <a:srgbClr val="000000"/>
                </a:solidFill>
              </a:rPr>
              <a:t>Talend</a:t>
            </a:r>
            <a:r>
              <a:rPr lang="en-US" sz="1400" dirty="0">
                <a:solidFill>
                  <a:srgbClr val="000000"/>
                </a:solidFill>
              </a:rPr>
              <a:t> supports Apache Pig and </a:t>
            </a:r>
            <a:r>
              <a:rPr lang="en-US" sz="1400" dirty="0" err="1">
                <a:solidFill>
                  <a:srgbClr val="000000"/>
                </a:solidFill>
              </a:rPr>
              <a:t>HBase</a:t>
            </a:r>
            <a:r>
              <a:rPr lang="en-US" sz="1400" dirty="0">
                <a:solidFill>
                  <a:srgbClr val="000000"/>
                </a:solidFill>
              </a:rPr>
              <a:t> so you can perform basic transformations and analysis on massive amounts of data in little time. With these scripting languages you can compare, filter, evaluate and group data within an HDFS cluster. Google Big Query supports allows you to interactively analyze very large datasets. </a:t>
            </a:r>
            <a:r>
              <a:rPr lang="en-US" sz="1400" dirty="0" err="1">
                <a:solidFill>
                  <a:srgbClr val="000000"/>
                </a:solidFill>
              </a:rPr>
              <a:t>Talend</a:t>
            </a:r>
            <a:r>
              <a:rPr lang="en-US" sz="1400" dirty="0">
                <a:solidFill>
                  <a:srgbClr val="000000"/>
                </a:solidFill>
              </a:rPr>
              <a:t> speeds development and collaboration by providing a set of components that allow these scripts to be defined in a graphical environment and as part of a data flow</a:t>
            </a:r>
            <a:r>
              <a:rPr lang="en-US" sz="1400" dirty="0" smtClean="0">
                <a:solidFill>
                  <a:srgbClr val="000000"/>
                </a:solidFill>
              </a:rPr>
              <a:t>.</a:t>
            </a:r>
          </a:p>
          <a:p>
            <a:pPr>
              <a:lnSpc>
                <a:spcPct val="150000"/>
              </a:lnSpc>
            </a:pPr>
            <a:endParaRPr lang="en-US" sz="1400" dirty="0">
              <a:solidFill>
                <a:srgbClr val="000000"/>
              </a:solidFill>
            </a:endParaRPr>
          </a:p>
          <a:p>
            <a:pPr marL="285750" indent="-285750">
              <a:lnSpc>
                <a:spcPct val="150000"/>
              </a:lnSpc>
              <a:buFont typeface="Wingdings" panose="05000000000000000000" pitchFamily="2" charset="2"/>
              <a:buChar char="Ø"/>
            </a:pPr>
            <a:r>
              <a:rPr lang="en-US" sz="1800" b="1" dirty="0">
                <a:solidFill>
                  <a:srgbClr val="000000"/>
                </a:solidFill>
              </a:rPr>
              <a:t>Big Data Project Governance and </a:t>
            </a:r>
            <a:r>
              <a:rPr lang="en-US" sz="1800" b="1" dirty="0" smtClean="0">
                <a:solidFill>
                  <a:srgbClr val="000000"/>
                </a:solidFill>
              </a:rPr>
              <a:t>Administration</a:t>
            </a:r>
            <a:endParaRPr lang="en-US" sz="1800" b="1" dirty="0">
              <a:solidFill>
                <a:srgbClr val="000000"/>
              </a:solidFill>
            </a:endParaRPr>
          </a:p>
          <a:p>
            <a:pPr lvl="1" algn="just">
              <a:lnSpc>
                <a:spcPct val="150000"/>
              </a:lnSpc>
            </a:pPr>
            <a:r>
              <a:rPr lang="en-US" sz="1400" dirty="0">
                <a:solidFill>
                  <a:srgbClr val="000000"/>
                </a:solidFill>
              </a:rPr>
              <a:t>Governance of a big data project is very similar to any integration project; however, big data projects sometimes lack necessary management functions. </a:t>
            </a:r>
            <a:r>
              <a:rPr lang="en-US" sz="1400" dirty="0" err="1">
                <a:solidFill>
                  <a:srgbClr val="000000"/>
                </a:solidFill>
              </a:rPr>
              <a:t>Talend</a:t>
            </a:r>
            <a:r>
              <a:rPr lang="en-US" sz="1400" dirty="0">
                <a:solidFill>
                  <a:srgbClr val="000000"/>
                </a:solidFill>
              </a:rPr>
              <a:t> presents a simple, intuitive environment to implement and deploy a big data program with the ability to schedule, monitor and deploy any big data job. Also included is a common repository so developers can collaborate and share project metadata and artifacts.</a:t>
            </a:r>
          </a:p>
          <a:p>
            <a:endParaRPr lang="en-US" sz="1400" dirty="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39410394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103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sp>
        <p:nvSpPr>
          <p:cNvPr id="8" name="Content Placeholder 2"/>
          <p:cNvSpPr txBox="1">
            <a:spLocks/>
          </p:cNvSpPr>
          <p:nvPr/>
        </p:nvSpPr>
        <p:spPr>
          <a:xfrm>
            <a:off x="315059" y="1359877"/>
            <a:ext cx="8547588" cy="4736124"/>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en-US" sz="1800" dirty="0" smtClean="0"/>
              <a:t>Big data integration is a key operational challenge for today's enterprise IT departments. IT groups may find their skill sets, workload, and budgets over-stretched by the need to manage terabytes or petabytes of data in a way that delivers genuine value to business users. </a:t>
            </a:r>
          </a:p>
          <a:p>
            <a:pPr>
              <a:lnSpc>
                <a:spcPct val="150000"/>
              </a:lnSpc>
              <a:buFont typeface="Wingdings" panose="05000000000000000000" pitchFamily="2" charset="2"/>
              <a:buChar char="Ø"/>
            </a:pPr>
            <a:r>
              <a:rPr lang="en-US" altLang="en-US" sz="1800" dirty="0" smtClean="0"/>
              <a:t>Talend, the leading provider of open source data management solutions, helps organizations large and small meet the big data challenge by making big data integration easy, fast, and affordable.</a:t>
            </a:r>
          </a:p>
        </p:txBody>
      </p:sp>
    </p:spTree>
    <p:extLst>
      <p:ext uri="{BB962C8B-B14F-4D97-AF65-F5344CB8AC3E}">
        <p14:creationId xmlns:p14="http://schemas.microsoft.com/office/powerpoint/2010/main" val="159427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307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990600"/>
          </a:xfrm>
        </p:spPr>
        <p:txBody>
          <a:bodyPr/>
          <a:lstStyle/>
          <a:p>
            <a:pPr>
              <a:lnSpc>
                <a:spcPct val="150000"/>
              </a:lnSpc>
            </a:pPr>
            <a:r>
              <a:rPr lang="en-US" altLang="en-US" dirty="0"/>
              <a:t>Talend Big Data DI (Contd..)</a:t>
            </a:r>
          </a:p>
        </p:txBody>
      </p:sp>
      <p:sp>
        <p:nvSpPr>
          <p:cNvPr id="5" name="Content Placeholder 2"/>
          <p:cNvSpPr txBox="1">
            <a:spLocks/>
          </p:cNvSpPr>
          <p:nvPr/>
        </p:nvSpPr>
        <p:spPr>
          <a:xfrm>
            <a:off x="351692" y="1348979"/>
            <a:ext cx="8560488" cy="4701732"/>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defRPr/>
            </a:pPr>
            <a:r>
              <a:rPr lang="en-US" sz="1800" b="1" dirty="0" smtClean="0"/>
              <a:t>METADATA</a:t>
            </a:r>
          </a:p>
          <a:p>
            <a:pPr>
              <a:lnSpc>
                <a:spcPct val="150000"/>
              </a:lnSpc>
              <a:buFont typeface="Wingdings" panose="05000000000000000000" pitchFamily="2" charset="2"/>
              <a:buChar char="Ø"/>
              <a:defRPr/>
            </a:pPr>
            <a:r>
              <a:rPr lang="en-US" sz="1800" b="1" dirty="0" smtClean="0"/>
              <a:t>Metadata</a:t>
            </a:r>
            <a:r>
              <a:rPr lang="en-US" sz="1800" dirty="0" smtClean="0"/>
              <a:t> is definitional data that provides information about or documentation of other data managed in Talend. </a:t>
            </a:r>
            <a:r>
              <a:rPr lang="en-US" sz="1800" b="1" dirty="0" smtClean="0"/>
              <a:t>Repository</a:t>
            </a:r>
            <a:r>
              <a:rPr lang="en-US" sz="1800" dirty="0" smtClean="0"/>
              <a:t> allows to store metadata about the various data sources that you may connect to.</a:t>
            </a:r>
          </a:p>
          <a:p>
            <a:pPr>
              <a:lnSpc>
                <a:spcPct val="150000"/>
              </a:lnSpc>
              <a:buFont typeface="Wingdings" panose="05000000000000000000" pitchFamily="2" charset="2"/>
              <a:buChar char="Ø"/>
              <a:defRPr/>
            </a:pPr>
            <a:r>
              <a:rPr lang="en-US" sz="1800" dirty="0" smtClean="0"/>
              <a:t>The </a:t>
            </a:r>
            <a:r>
              <a:rPr lang="en-US" sz="1800" b="1" dirty="0" smtClean="0"/>
              <a:t>Metadata </a:t>
            </a:r>
            <a:r>
              <a:rPr lang="en-US" sz="1800" dirty="0" smtClean="0"/>
              <a:t>folder in the </a:t>
            </a:r>
            <a:r>
              <a:rPr lang="en-US" sz="1800" b="1" dirty="0" smtClean="0"/>
              <a:t>Repository </a:t>
            </a:r>
            <a:r>
              <a:rPr lang="en-US" sz="1800" dirty="0" smtClean="0"/>
              <a:t>tree view stores reusable information on files, databases, and/or systems(i.e DB, SAS , FTP etc) that you need to build your Jobs. Use these data sources in Jobs, by dragging an object from the repository to the design area.</a:t>
            </a:r>
          </a:p>
          <a:p>
            <a:pPr marL="0" indent="0">
              <a:lnSpc>
                <a:spcPct val="150000"/>
              </a:lnSpc>
              <a:buNone/>
              <a:defRPr/>
            </a:pPr>
            <a:r>
              <a:rPr lang="en-US" sz="1800" b="1" dirty="0" smtClean="0"/>
              <a:t>Context</a:t>
            </a:r>
            <a:r>
              <a:rPr lang="en-US" sz="1800" dirty="0" smtClean="0"/>
              <a:t> describes the user-defined parameters that are passed to Job at runtime.</a:t>
            </a:r>
          </a:p>
          <a:p>
            <a:pPr>
              <a:lnSpc>
                <a:spcPct val="150000"/>
              </a:lnSpc>
              <a:buFont typeface="Wingdings" panose="05000000000000000000" pitchFamily="2" charset="2"/>
              <a:buChar char="Ø"/>
              <a:defRPr/>
            </a:pPr>
            <a:r>
              <a:rPr lang="en-US" sz="1400" dirty="0" smtClean="0">
                <a:solidFill>
                  <a:schemeClr val="tx1"/>
                </a:solidFill>
              </a:rPr>
              <a:t>Reusable</a:t>
            </a:r>
          </a:p>
          <a:p>
            <a:pPr>
              <a:lnSpc>
                <a:spcPct val="150000"/>
              </a:lnSpc>
              <a:buFont typeface="Wingdings" panose="05000000000000000000" pitchFamily="2" charset="2"/>
              <a:buChar char="Ø"/>
              <a:defRPr/>
            </a:pPr>
            <a:r>
              <a:rPr lang="en-US" sz="1400" dirty="0" smtClean="0">
                <a:solidFill>
                  <a:schemeClr val="tx1"/>
                </a:solidFill>
              </a:rPr>
              <a:t>Save major re-writes</a:t>
            </a:r>
          </a:p>
          <a:p>
            <a:pPr marL="0" indent="0">
              <a:lnSpc>
                <a:spcPct val="150000"/>
              </a:lnSpc>
              <a:buFont typeface="Wingdings" pitchFamily="2" charset="2"/>
              <a:buNone/>
              <a:defRPr/>
            </a:pPr>
            <a:endParaRPr lang="en-US" dirty="0"/>
          </a:p>
        </p:txBody>
      </p:sp>
    </p:spTree>
    <p:extLst>
      <p:ext uri="{BB962C8B-B14F-4D97-AF65-F5344CB8AC3E}">
        <p14:creationId xmlns:p14="http://schemas.microsoft.com/office/powerpoint/2010/main" val="34255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410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sp>
        <p:nvSpPr>
          <p:cNvPr id="5" name="Content Placeholder 2"/>
          <p:cNvSpPr txBox="1">
            <a:spLocks/>
          </p:cNvSpPr>
          <p:nvPr/>
        </p:nvSpPr>
        <p:spPr>
          <a:xfrm>
            <a:off x="315059" y="1255714"/>
            <a:ext cx="8758603" cy="499268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defRPr/>
            </a:pPr>
            <a:r>
              <a:rPr lang="en-US" sz="1800" b="1" dirty="0" smtClean="0"/>
              <a:t>Context Variables: </a:t>
            </a:r>
            <a:r>
              <a:rPr lang="en-US" sz="1800" dirty="0" smtClean="0"/>
              <a:t>are the values that may change as you promote your Job from Development, through to Test and Production</a:t>
            </a:r>
          </a:p>
          <a:p>
            <a:pPr>
              <a:lnSpc>
                <a:spcPct val="150000"/>
              </a:lnSpc>
              <a:buFont typeface="Wingdings" panose="05000000000000000000" pitchFamily="2" charset="2"/>
              <a:buChar char="Ø"/>
              <a:defRPr/>
            </a:pPr>
            <a:r>
              <a:rPr lang="en-US" sz="1800" b="1" dirty="0" smtClean="0"/>
              <a:t>Default Context :</a:t>
            </a:r>
            <a:r>
              <a:rPr lang="en-US" sz="1800" dirty="0" smtClean="0"/>
              <a:t> As we add </a:t>
            </a:r>
            <a:r>
              <a:rPr lang="en-US" sz="1800" i="1" dirty="0" smtClean="0"/>
              <a:t>Context Variables</a:t>
            </a:r>
            <a:r>
              <a:rPr lang="en-US" sz="1800" dirty="0" smtClean="0"/>
              <a:t> to the Job, they are added to the </a:t>
            </a:r>
            <a:r>
              <a:rPr lang="en-US" sz="1800" i="1" dirty="0" smtClean="0"/>
              <a:t>Default Context.</a:t>
            </a:r>
            <a:endParaRPr lang="en-US" sz="1800" dirty="0" smtClean="0"/>
          </a:p>
          <a:p>
            <a:pPr>
              <a:lnSpc>
                <a:spcPct val="150000"/>
              </a:lnSpc>
              <a:buFont typeface="Wingdings" panose="05000000000000000000" pitchFamily="2" charset="2"/>
              <a:buChar char="Ø"/>
              <a:defRPr/>
            </a:pPr>
            <a:r>
              <a:rPr lang="en-US" sz="1800" b="1" i="1" dirty="0" smtClean="0"/>
              <a:t>Context Groups</a:t>
            </a:r>
            <a:r>
              <a:rPr lang="en-US" sz="1800" b="1" dirty="0" smtClean="0"/>
              <a:t> </a:t>
            </a:r>
            <a:r>
              <a:rPr lang="en-US" sz="1800" dirty="0" smtClean="0"/>
              <a:t>allows you to easily define a group of </a:t>
            </a:r>
            <a:r>
              <a:rPr lang="en-US" sz="1800" i="1" dirty="0" smtClean="0"/>
              <a:t>Context Variables</a:t>
            </a:r>
            <a:r>
              <a:rPr lang="en-US" sz="1800" dirty="0" smtClean="0"/>
              <a:t> that can be added to your Job as a group rather that individually adding each </a:t>
            </a:r>
            <a:r>
              <a:rPr lang="en-US" sz="1800" i="1" dirty="0" smtClean="0"/>
              <a:t>Context Variable</a:t>
            </a:r>
            <a:r>
              <a:rPr lang="en-US" sz="1800" dirty="0" smtClean="0"/>
              <a:t> to every Job that needs it.</a:t>
            </a:r>
          </a:p>
          <a:p>
            <a:pPr marL="0" indent="0">
              <a:lnSpc>
                <a:spcPct val="150000"/>
              </a:lnSpc>
              <a:buFont typeface="Wingdings" pitchFamily="2" charset="2"/>
              <a:buNone/>
              <a:defRPr/>
            </a:pPr>
            <a:endParaRPr lang="en-US" sz="1800" dirty="0"/>
          </a:p>
        </p:txBody>
      </p:sp>
    </p:spTree>
    <p:extLst>
      <p:ext uri="{BB962C8B-B14F-4D97-AF65-F5344CB8AC3E}">
        <p14:creationId xmlns:p14="http://schemas.microsoft.com/office/powerpoint/2010/main" val="371080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12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sp>
        <p:nvSpPr>
          <p:cNvPr id="5" name="Content Placeholder 2"/>
          <p:cNvSpPr txBox="1">
            <a:spLocks/>
          </p:cNvSpPr>
          <p:nvPr/>
        </p:nvSpPr>
        <p:spPr>
          <a:xfrm>
            <a:off x="315059" y="1255714"/>
            <a:ext cx="8688265" cy="499268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itchFamily="2" charset="2"/>
              <a:buNone/>
              <a:defRPr/>
            </a:pPr>
            <a:r>
              <a:rPr lang="en-US" sz="1800" dirty="0" smtClean="0"/>
              <a:t>For every </a:t>
            </a:r>
            <a:r>
              <a:rPr lang="en-US" sz="1800" b="1" dirty="0" smtClean="0"/>
              <a:t>Metadata Connection</a:t>
            </a:r>
            <a:r>
              <a:rPr lang="en-US" sz="1800" dirty="0" smtClean="0"/>
              <a:t> (either file or database), you can export the connect details as a </a:t>
            </a:r>
            <a:r>
              <a:rPr lang="en-US" sz="1800" b="1" dirty="0" smtClean="0"/>
              <a:t>Context</a:t>
            </a:r>
            <a:r>
              <a:rPr lang="en-US" sz="1800" dirty="0" smtClean="0"/>
              <a:t>.</a:t>
            </a:r>
          </a:p>
          <a:p>
            <a:pPr>
              <a:lnSpc>
                <a:spcPct val="150000"/>
              </a:lnSpc>
              <a:buFont typeface="Wingdings" panose="05000000000000000000" pitchFamily="2" charset="2"/>
              <a:buChar char="Ø"/>
              <a:defRPr/>
            </a:pPr>
            <a:r>
              <a:rPr lang="en-US" sz="1400" dirty="0" smtClean="0"/>
              <a:t>On the last step or second last step of the wizard, click Export as Context.</a:t>
            </a:r>
          </a:p>
          <a:p>
            <a:pPr>
              <a:lnSpc>
                <a:spcPct val="150000"/>
              </a:lnSpc>
              <a:buFont typeface="Wingdings" panose="05000000000000000000" pitchFamily="2" charset="2"/>
              <a:buChar char="Ø"/>
              <a:defRPr/>
            </a:pPr>
            <a:r>
              <a:rPr lang="en-US" sz="1400" dirty="0" smtClean="0"/>
              <a:t>The Context creation 2-step wizard launches.</a:t>
            </a:r>
          </a:p>
          <a:p>
            <a:pPr>
              <a:lnSpc>
                <a:spcPct val="150000"/>
              </a:lnSpc>
              <a:buFont typeface="Wingdings" panose="05000000000000000000" pitchFamily="2" charset="2"/>
              <a:buChar char="Ø"/>
              <a:defRPr/>
            </a:pPr>
            <a:r>
              <a:rPr lang="en-US" sz="1400" dirty="0" smtClean="0"/>
              <a:t>On Step 1, fill out a name for the Context. By default the name of the Metadata entry is proposed.</a:t>
            </a:r>
          </a:p>
          <a:p>
            <a:pPr>
              <a:lnSpc>
                <a:spcPct val="150000"/>
              </a:lnSpc>
              <a:buFont typeface="Wingdings" panose="05000000000000000000" pitchFamily="2" charset="2"/>
              <a:buChar char="Ø"/>
              <a:defRPr/>
            </a:pPr>
            <a:r>
              <a:rPr lang="en-US" sz="1400" dirty="0" smtClean="0"/>
              <a:t>Click Next.</a:t>
            </a:r>
          </a:p>
          <a:p>
            <a:pPr>
              <a:lnSpc>
                <a:spcPct val="150000"/>
              </a:lnSpc>
              <a:buFont typeface="Wingdings" panose="05000000000000000000" pitchFamily="2" charset="2"/>
              <a:buChar char="Ø"/>
              <a:defRPr/>
            </a:pPr>
            <a:r>
              <a:rPr lang="en-US" sz="1400" dirty="0" smtClean="0"/>
              <a:t>On Step 2, the automatically created context variables are displaying on the three tab table. Check out that the variable values showing on the Values tab are correctly set.</a:t>
            </a:r>
          </a:p>
          <a:p>
            <a:pPr>
              <a:lnSpc>
                <a:spcPct val="150000"/>
              </a:lnSpc>
              <a:buFont typeface="Wingdings" panose="05000000000000000000" pitchFamily="2" charset="2"/>
              <a:buChar char="Ø"/>
              <a:defRPr/>
            </a:pPr>
            <a:r>
              <a:rPr lang="en-US" sz="1400" dirty="0" smtClean="0"/>
              <a:t>Click Finish to validate the creation.</a:t>
            </a:r>
          </a:p>
          <a:p>
            <a:pPr>
              <a:defRPr/>
            </a:pPr>
            <a:endParaRPr lang="en-US" dirty="0"/>
          </a:p>
        </p:txBody>
      </p:sp>
    </p:spTree>
    <p:extLst>
      <p:ext uri="{BB962C8B-B14F-4D97-AF65-F5344CB8AC3E}">
        <p14:creationId xmlns:p14="http://schemas.microsoft.com/office/powerpoint/2010/main" val="46182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615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24725" y="103031"/>
            <a:ext cx="9143999" cy="953037"/>
          </a:xfrm>
        </p:spPr>
        <p:txBody>
          <a:bodyPr/>
          <a:lstStyle/>
          <a:p>
            <a:pPr>
              <a:lnSpc>
                <a:spcPct val="150000"/>
              </a:lnSpc>
            </a:pPr>
            <a:r>
              <a:rPr lang="en-US" altLang="en-US" dirty="0"/>
              <a:t>Talend Big Data DI (Contd..)</a:t>
            </a:r>
          </a:p>
        </p:txBody>
      </p:sp>
      <p:sp>
        <p:nvSpPr>
          <p:cNvPr id="5" name="Content Placeholder 2"/>
          <p:cNvSpPr txBox="1">
            <a:spLocks/>
          </p:cNvSpPr>
          <p:nvPr/>
        </p:nvSpPr>
        <p:spPr>
          <a:xfrm>
            <a:off x="309094" y="1313645"/>
            <a:ext cx="8828858" cy="5440403"/>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1800" b="1" u="sng" dirty="0" smtClean="0"/>
              <a:t>Setting up a DB connection:</a:t>
            </a:r>
            <a:endParaRPr lang="en-US" altLang="en-US" sz="1800" dirty="0" smtClean="0"/>
          </a:p>
          <a:p>
            <a:pPr marL="0" indent="0">
              <a:lnSpc>
                <a:spcPct val="150000"/>
              </a:lnSpc>
              <a:buNone/>
            </a:pPr>
            <a:r>
              <a:rPr lang="en-US" altLang="en-US" sz="1800" b="1" dirty="0" smtClean="0"/>
              <a:t>STEP 1: General Properties</a:t>
            </a:r>
            <a:endParaRPr lang="en-US" altLang="en-US" sz="1800" dirty="0" smtClean="0"/>
          </a:p>
          <a:p>
            <a:pPr lvl="1">
              <a:lnSpc>
                <a:spcPct val="150000"/>
              </a:lnSpc>
              <a:buFont typeface="Wingdings" panose="05000000000000000000" pitchFamily="2" charset="2"/>
              <a:buChar char="Ø"/>
            </a:pPr>
            <a:r>
              <a:rPr lang="en-US" altLang="en-US" sz="1400" dirty="0" smtClean="0"/>
              <a:t>First expand Metadata in the repository tree view and Right- Click </a:t>
            </a:r>
            <a:r>
              <a:rPr lang="en-US" altLang="en-US" sz="1400" b="1" dirty="0" smtClean="0"/>
              <a:t>Db Connections</a:t>
            </a:r>
            <a:r>
              <a:rPr lang="en-US" altLang="en-US" sz="1400" dirty="0" smtClean="0"/>
              <a:t> and select </a:t>
            </a:r>
            <a:r>
              <a:rPr lang="en-US" altLang="en-US" sz="1400" b="1" dirty="0" smtClean="0"/>
              <a:t>create connection</a:t>
            </a:r>
            <a:r>
              <a:rPr lang="en-US" altLang="en-US" sz="1400" dirty="0" smtClean="0"/>
              <a:t> from the top menu</a:t>
            </a:r>
          </a:p>
          <a:p>
            <a:pPr lvl="1">
              <a:lnSpc>
                <a:spcPct val="150000"/>
              </a:lnSpc>
              <a:buFont typeface="Wingdings" panose="05000000000000000000" pitchFamily="2" charset="2"/>
              <a:buChar char="Ø"/>
            </a:pPr>
            <a:r>
              <a:rPr lang="en-US" altLang="en-US" sz="1400" dirty="0" smtClean="0"/>
              <a:t>The connection wizard opens up. Fill in the required information and click Finish. </a:t>
            </a:r>
          </a:p>
          <a:p>
            <a:endParaRPr lang="en-US" altLang="en-US" sz="1800" dirty="0" smtClean="0"/>
          </a:p>
        </p:txBody>
      </p:sp>
    </p:spTree>
    <p:extLst>
      <p:ext uri="{BB962C8B-B14F-4D97-AF65-F5344CB8AC3E}">
        <p14:creationId xmlns:p14="http://schemas.microsoft.com/office/powerpoint/2010/main" val="265059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717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pic>
        <p:nvPicPr>
          <p:cNvPr id="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6781" y="1485900"/>
            <a:ext cx="4689231"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descr="C:\Users\ds829459\Desktop\metadat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046" y="1485900"/>
            <a:ext cx="3201866"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75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 Products (Contd..)</a:t>
            </a:r>
            <a:endParaRPr lang="en-US" dirty="0"/>
          </a:p>
        </p:txBody>
      </p:sp>
      <p:sp>
        <p:nvSpPr>
          <p:cNvPr id="3" name="Content Placeholder 2"/>
          <p:cNvSpPr>
            <a:spLocks noGrp="1"/>
          </p:cNvSpPr>
          <p:nvPr>
            <p:ph idx="1"/>
          </p:nvPr>
        </p:nvSpPr>
        <p:spPr>
          <a:xfrm>
            <a:off x="143970" y="1507649"/>
            <a:ext cx="8845484" cy="4643751"/>
          </a:xfrm>
        </p:spPr>
        <p:txBody>
          <a:bodyPr/>
          <a:lstStyle/>
          <a:p>
            <a:pPr algn="just">
              <a:lnSpc>
                <a:spcPct val="200000"/>
              </a:lnSpc>
              <a:buFont typeface="Wingdings" panose="05000000000000000000" pitchFamily="2" charset="2"/>
              <a:buChar char="Ø"/>
            </a:pPr>
            <a:r>
              <a:rPr lang="en-US" sz="1800" dirty="0" smtClean="0"/>
              <a:t> Big </a:t>
            </a:r>
            <a:r>
              <a:rPr lang="en-US" sz="1800" dirty="0"/>
              <a:t>data integration - Realize the speed and scale of Big Data without coding</a:t>
            </a:r>
          </a:p>
          <a:p>
            <a:pPr algn="just">
              <a:lnSpc>
                <a:spcPct val="200000"/>
              </a:lnSpc>
              <a:buFont typeface="Wingdings" panose="05000000000000000000" pitchFamily="2" charset="2"/>
              <a:buChar char="Ø"/>
            </a:pPr>
            <a:r>
              <a:rPr lang="en-US" sz="1800" dirty="0" smtClean="0"/>
              <a:t> Data integration - </a:t>
            </a:r>
            <a:r>
              <a:rPr lang="en-US" sz="1800" dirty="0"/>
              <a:t>Respond to business needs for integrated data</a:t>
            </a:r>
          </a:p>
          <a:p>
            <a:pPr algn="just">
              <a:lnSpc>
                <a:spcPct val="200000"/>
              </a:lnSpc>
              <a:buFont typeface="Wingdings" panose="05000000000000000000" pitchFamily="2" charset="2"/>
              <a:buChar char="Ø"/>
            </a:pPr>
            <a:r>
              <a:rPr lang="en-US" sz="1800" dirty="0" smtClean="0"/>
              <a:t> Cloud integration - </a:t>
            </a:r>
            <a:r>
              <a:rPr lang="en-US" sz="1800" dirty="0"/>
              <a:t>Connect all your data in the cloud and on premises</a:t>
            </a:r>
          </a:p>
          <a:p>
            <a:pPr algn="just">
              <a:lnSpc>
                <a:spcPct val="200000"/>
              </a:lnSpc>
              <a:buFont typeface="Wingdings" panose="05000000000000000000" pitchFamily="2" charset="2"/>
              <a:buChar char="Ø"/>
            </a:pPr>
            <a:r>
              <a:rPr lang="en-US" sz="1800" dirty="0" smtClean="0"/>
              <a:t> Application integration - </a:t>
            </a:r>
            <a:r>
              <a:rPr lang="en-US" sz="1800" dirty="0"/>
              <a:t>Deliver agile real-time integration of applications</a:t>
            </a:r>
          </a:p>
          <a:p>
            <a:pPr algn="just">
              <a:lnSpc>
                <a:spcPct val="200000"/>
              </a:lnSpc>
              <a:buFont typeface="Wingdings" panose="05000000000000000000" pitchFamily="2" charset="2"/>
              <a:buChar char="Ø"/>
            </a:pPr>
            <a:r>
              <a:rPr lang="en-US" sz="1800" dirty="0" smtClean="0"/>
              <a:t> Data preparation - </a:t>
            </a:r>
            <a:r>
              <a:rPr lang="en-US" sz="1800" dirty="0"/>
              <a:t>Fast and easy self-service data prep for everyone</a:t>
            </a:r>
          </a:p>
          <a:p>
            <a:pPr algn="just">
              <a:lnSpc>
                <a:spcPct val="200000"/>
              </a:lnSpc>
              <a:buFont typeface="Wingdings" panose="05000000000000000000" pitchFamily="2" charset="2"/>
              <a:buChar char="Ø"/>
            </a:pPr>
            <a:r>
              <a:rPr lang="en-US" sz="1800" dirty="0" smtClean="0"/>
              <a:t> Master </a:t>
            </a:r>
            <a:r>
              <a:rPr lang="en-US" sz="1800" dirty="0"/>
              <a:t>data </a:t>
            </a:r>
            <a:r>
              <a:rPr lang="en-US" sz="1800" dirty="0" smtClean="0"/>
              <a:t>management - </a:t>
            </a:r>
            <a:r>
              <a:rPr lang="en-US" sz="1800" dirty="0"/>
              <a:t>Empower business with a single view of the truth</a:t>
            </a:r>
          </a:p>
          <a:p>
            <a:pPr>
              <a:lnSpc>
                <a:spcPct val="200000"/>
              </a:lnSpc>
            </a:pPr>
            <a:endParaRPr lang="en-US" dirty="0"/>
          </a:p>
        </p:txBody>
      </p:sp>
    </p:spTree>
    <p:extLst>
      <p:ext uri="{BB962C8B-B14F-4D97-AF65-F5344CB8AC3E}">
        <p14:creationId xmlns:p14="http://schemas.microsoft.com/office/powerpoint/2010/main" val="66518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819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sp>
        <p:nvSpPr>
          <p:cNvPr id="5" name="Content Placeholder 2"/>
          <p:cNvSpPr txBox="1">
            <a:spLocks/>
          </p:cNvSpPr>
          <p:nvPr/>
        </p:nvSpPr>
        <p:spPr>
          <a:xfrm>
            <a:off x="351693" y="1326524"/>
            <a:ext cx="4642338" cy="4617076"/>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1800" b="1" dirty="0" smtClean="0">
                <a:cs typeface="Arial" pitchFamily="34" charset="0"/>
              </a:rPr>
              <a:t>STEP 2: Connection</a:t>
            </a:r>
            <a:endParaRPr lang="en-US" altLang="en-US" sz="1800" dirty="0" smtClean="0">
              <a:cs typeface="Arial" pitchFamily="34" charset="0"/>
            </a:endParaRPr>
          </a:p>
          <a:p>
            <a:pPr>
              <a:lnSpc>
                <a:spcPct val="150000"/>
              </a:lnSpc>
              <a:buFont typeface="Wingdings" panose="05000000000000000000" pitchFamily="2" charset="2"/>
              <a:buChar char="Ø"/>
            </a:pPr>
            <a:r>
              <a:rPr lang="en-US" altLang="en-US" sz="1400" dirty="0" smtClean="0">
                <a:cs typeface="Arial" pitchFamily="34" charset="0"/>
              </a:rPr>
              <a:t>Select the type of the database to which you want to connect and some fields will be available/unavailable according to the DB connection detail requirements.</a:t>
            </a:r>
          </a:p>
          <a:p>
            <a:pPr>
              <a:lnSpc>
                <a:spcPct val="150000"/>
              </a:lnSpc>
              <a:buFont typeface="Wingdings" panose="05000000000000000000" pitchFamily="2" charset="2"/>
              <a:buChar char="Ø"/>
            </a:pPr>
            <a:r>
              <a:rPr lang="en-US" altLang="en-US" sz="1400" dirty="0" smtClean="0">
                <a:cs typeface="Arial" pitchFamily="34" charset="0"/>
              </a:rPr>
              <a:t>Fill in the connection details and click </a:t>
            </a:r>
            <a:r>
              <a:rPr lang="en-US" altLang="en-US" sz="1400" b="1" dirty="0" smtClean="0">
                <a:cs typeface="Arial" pitchFamily="34" charset="0"/>
              </a:rPr>
              <a:t>Check</a:t>
            </a:r>
            <a:r>
              <a:rPr lang="en-US" altLang="en-US" sz="1400" dirty="0" smtClean="0">
                <a:cs typeface="Arial" pitchFamily="34" charset="0"/>
              </a:rPr>
              <a:t> to check your connection.</a:t>
            </a:r>
          </a:p>
          <a:p>
            <a:pPr>
              <a:lnSpc>
                <a:spcPct val="150000"/>
              </a:lnSpc>
              <a:buFont typeface="Wingdings" panose="05000000000000000000" pitchFamily="2" charset="2"/>
              <a:buChar char="Ø"/>
            </a:pPr>
            <a:r>
              <a:rPr lang="en-US" altLang="en-US" sz="1400" dirty="0" smtClean="0">
                <a:cs typeface="Arial" pitchFamily="34" charset="0"/>
              </a:rPr>
              <a:t>Fill in, if need be, the database properties information. That is all for the first operation on DB connection setup, click </a:t>
            </a:r>
            <a:r>
              <a:rPr lang="en-US" altLang="en-US" sz="1400" b="1" dirty="0" smtClean="0">
                <a:cs typeface="Arial" pitchFamily="34" charset="0"/>
              </a:rPr>
              <a:t>Finish</a:t>
            </a:r>
            <a:r>
              <a:rPr lang="en-US" altLang="en-US" sz="1400" dirty="0" smtClean="0">
                <a:cs typeface="Arial" pitchFamily="34" charset="0"/>
              </a:rPr>
              <a:t> to validate.</a:t>
            </a:r>
          </a:p>
          <a:p>
            <a:pPr>
              <a:lnSpc>
                <a:spcPct val="150000"/>
              </a:lnSpc>
            </a:pPr>
            <a:endParaRPr lang="en-US" altLang="en-US" sz="1800" dirty="0" smtClean="0">
              <a:cs typeface="Arial" pitchFamily="34" charset="0"/>
            </a:endParaRPr>
          </a:p>
        </p:txBody>
      </p:sp>
      <p:pic>
        <p:nvPicPr>
          <p:cNvPr id="6" name="Picture 3" descr="https://lh5.googleusercontent.com/oVR_JeVATB_2JpMQdh2IluMVjE5HP-MPOGgmmMUU_M4iBdCC72NviJJtIqPqMut9bNArBGtknFSwCXi4cfuvMm3xcpXlxYp4lyXjKCGXzn8MAgVENc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4369" y="1219201"/>
            <a:ext cx="3622431"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794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922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Talend Big Data DI (Contd..)</a:t>
            </a:r>
          </a:p>
        </p:txBody>
      </p:sp>
      <p:sp>
        <p:nvSpPr>
          <p:cNvPr id="5" name="Content Placeholder 2"/>
          <p:cNvSpPr txBox="1">
            <a:spLocks/>
          </p:cNvSpPr>
          <p:nvPr/>
        </p:nvSpPr>
        <p:spPr>
          <a:xfrm>
            <a:off x="315059" y="1255714"/>
            <a:ext cx="8617926" cy="484028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defRPr/>
            </a:pPr>
            <a:endParaRPr lang="en-US" sz="1400" b="1" dirty="0" smtClean="0"/>
          </a:p>
          <a:p>
            <a:pPr>
              <a:lnSpc>
                <a:spcPct val="150000"/>
              </a:lnSpc>
              <a:defRPr/>
            </a:pPr>
            <a:r>
              <a:rPr lang="en-US" sz="1400" b="1" dirty="0" smtClean="0"/>
              <a:t>Note</a:t>
            </a:r>
            <a:r>
              <a:rPr lang="en-US" sz="1400" dirty="0" smtClean="0"/>
              <a:t>: When you are creating the database connection of some databases like AS400, HSQDB, MsSQL, Oracle, Sybase, or Teradata, you can specify additional connection properties through the </a:t>
            </a:r>
            <a:r>
              <a:rPr lang="en-US" sz="1400" b="1" dirty="0" smtClean="0"/>
              <a:t>Additional Parameters</a:t>
            </a:r>
            <a:r>
              <a:rPr lang="en-US" sz="1400" dirty="0" smtClean="0"/>
              <a:t> field in the </a:t>
            </a:r>
            <a:r>
              <a:rPr lang="en-US" sz="1400" b="1" dirty="0" smtClean="0"/>
              <a:t>Database Setting</a:t>
            </a:r>
            <a:r>
              <a:rPr lang="en-US" sz="1400" dirty="0" smtClean="0"/>
              <a:t> area.</a:t>
            </a:r>
          </a:p>
          <a:p>
            <a:pPr>
              <a:lnSpc>
                <a:spcPct val="150000"/>
              </a:lnSpc>
              <a:defRPr/>
            </a:pPr>
            <a:r>
              <a:rPr lang="en-US" sz="1400" b="1" dirty="0" smtClean="0"/>
              <a:t>Note: </a:t>
            </a:r>
            <a:r>
              <a:rPr lang="en-US" sz="1400" dirty="0" smtClean="0"/>
              <a:t>In order to be able to retrieve all table schemas in the database:</a:t>
            </a:r>
            <a:endParaRPr lang="en-US" sz="1400" b="1" dirty="0" smtClean="0"/>
          </a:p>
          <a:p>
            <a:pPr marL="0" indent="0">
              <a:lnSpc>
                <a:spcPct val="150000"/>
              </a:lnSpc>
              <a:buFont typeface="Wingdings" pitchFamily="2" charset="2"/>
              <a:buNone/>
              <a:defRPr/>
            </a:pPr>
            <a:r>
              <a:rPr lang="en-US" sz="1400" dirty="0" smtClean="0"/>
              <a:t>             - enter </a:t>
            </a:r>
            <a:r>
              <a:rPr lang="en-US" sz="1400" i="1" dirty="0" smtClean="0"/>
              <a:t>dbo</a:t>
            </a:r>
            <a:r>
              <a:rPr lang="en-US" sz="1400" dirty="0" smtClean="0"/>
              <a:t> in the </a:t>
            </a:r>
            <a:r>
              <a:rPr lang="en-US" sz="1400" b="1" dirty="0" smtClean="0"/>
              <a:t>Schema</a:t>
            </a:r>
            <a:r>
              <a:rPr lang="en-US" sz="1400" dirty="0" smtClean="0"/>
              <a:t> field if you are connecting to MSSQL 2000,</a:t>
            </a:r>
          </a:p>
          <a:p>
            <a:pPr marL="0" indent="0">
              <a:lnSpc>
                <a:spcPct val="150000"/>
              </a:lnSpc>
              <a:buFont typeface="Wingdings" pitchFamily="2" charset="2"/>
              <a:buNone/>
              <a:defRPr/>
            </a:pPr>
            <a:r>
              <a:rPr lang="en-US" sz="1400" dirty="0" smtClean="0"/>
              <a:t>             - remove </a:t>
            </a:r>
            <a:r>
              <a:rPr lang="en-US" sz="1400" i="1" dirty="0" smtClean="0"/>
              <a:t>dbo</a:t>
            </a:r>
            <a:r>
              <a:rPr lang="en-US" sz="1400" dirty="0" smtClean="0"/>
              <a:t> from the </a:t>
            </a:r>
            <a:r>
              <a:rPr lang="en-US" sz="1400" b="1" dirty="0" smtClean="0"/>
              <a:t>Schema</a:t>
            </a:r>
            <a:r>
              <a:rPr lang="en-US" sz="1400" dirty="0" smtClean="0"/>
              <a:t> field if you are connecting to MSSQL 2005/2008.</a:t>
            </a:r>
          </a:p>
          <a:p>
            <a:pPr>
              <a:lnSpc>
                <a:spcPct val="150000"/>
              </a:lnSpc>
              <a:defRPr/>
            </a:pPr>
            <a:endParaRPr lang="en-US" sz="1400" dirty="0" smtClean="0"/>
          </a:p>
          <a:p>
            <a:pPr>
              <a:lnSpc>
                <a:spcPct val="150000"/>
              </a:lnSpc>
              <a:buFont typeface="Wingdings" panose="05000000000000000000" pitchFamily="2" charset="2"/>
              <a:buChar char="Ø"/>
              <a:defRPr/>
            </a:pPr>
            <a:r>
              <a:rPr lang="en-US" sz="1800" dirty="0" smtClean="0"/>
              <a:t>The newly created DB connection is now available in the </a:t>
            </a:r>
            <a:r>
              <a:rPr lang="en-US" sz="1800" b="1" dirty="0" smtClean="0"/>
              <a:t>Repository</a:t>
            </a:r>
            <a:r>
              <a:rPr lang="en-US" sz="1800" dirty="0" smtClean="0"/>
              <a:t> tree view and displays four folders including </a:t>
            </a:r>
            <a:r>
              <a:rPr lang="en-US" sz="1800" b="1" dirty="0" smtClean="0"/>
              <a:t>Queries</a:t>
            </a:r>
            <a:r>
              <a:rPr lang="en-US" sz="1800" dirty="0" smtClean="0"/>
              <a:t> (for SQL queries you save) and </a:t>
            </a:r>
            <a:r>
              <a:rPr lang="en-US" sz="1800" b="1" dirty="0" smtClean="0"/>
              <a:t>Table schemas</a:t>
            </a:r>
            <a:r>
              <a:rPr lang="en-US" sz="1800" dirty="0" smtClean="0"/>
              <a:t> that will gather all schemas linked to this DB connection.</a:t>
            </a:r>
          </a:p>
          <a:p>
            <a:pPr>
              <a:lnSpc>
                <a:spcPct val="150000"/>
              </a:lnSpc>
              <a:defRPr/>
            </a:pPr>
            <a:endParaRPr lang="en-US" dirty="0"/>
          </a:p>
        </p:txBody>
      </p:sp>
      <p:sp>
        <p:nvSpPr>
          <p:cNvPr id="6" name="Rectangle 5"/>
          <p:cNvSpPr/>
          <p:nvPr/>
        </p:nvSpPr>
        <p:spPr>
          <a:xfrm>
            <a:off x="351692" y="1579271"/>
            <a:ext cx="8581292" cy="2418557"/>
          </a:xfrm>
          <a:prstGeom prst="rect">
            <a:avLst/>
          </a:prstGeom>
          <a:noFill/>
          <a:ln>
            <a:solidFill>
              <a:srgbClr val="FFBC1D"/>
            </a:solidFill>
          </a:ln>
        </p:spPr>
        <p:style>
          <a:lnRef idx="2">
            <a:schemeClr val="accent5"/>
          </a:lnRef>
          <a:fillRef idx="1">
            <a:schemeClr val="lt1"/>
          </a:fillRef>
          <a:effectRef idx="0">
            <a:schemeClr val="accent5"/>
          </a:effectRef>
          <a:fontRef idx="minor">
            <a:schemeClr val="dk1"/>
          </a:fontRef>
        </p:style>
        <p:txBody>
          <a:bodyPr anchor="ctr"/>
          <a:lstStyle/>
          <a:p>
            <a:pPr>
              <a:defRPr/>
            </a:pPr>
            <a:endParaRPr lang="en-US" dirty="0"/>
          </a:p>
        </p:txBody>
      </p:sp>
    </p:spTree>
    <p:extLst>
      <p:ext uri="{BB962C8B-B14F-4D97-AF65-F5344CB8AC3E}">
        <p14:creationId xmlns:p14="http://schemas.microsoft.com/office/powerpoint/2010/main" val="2586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024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err="1"/>
              <a:t>Talend</a:t>
            </a:r>
            <a:r>
              <a:rPr lang="en-US" altLang="en-US" dirty="0"/>
              <a:t> Big Data DI (Contd..)</a:t>
            </a:r>
          </a:p>
        </p:txBody>
      </p:sp>
      <p:sp>
        <p:nvSpPr>
          <p:cNvPr id="5" name="Content Placeholder 2"/>
          <p:cNvSpPr txBox="1">
            <a:spLocks/>
          </p:cNvSpPr>
          <p:nvPr/>
        </p:nvSpPr>
        <p:spPr>
          <a:xfrm>
            <a:off x="422031" y="978794"/>
            <a:ext cx="8581292" cy="5077496"/>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1800" b="1" dirty="0" smtClean="0">
                <a:cs typeface="Arial" pitchFamily="34" charset="0"/>
              </a:rPr>
              <a:t>     </a:t>
            </a:r>
          </a:p>
          <a:p>
            <a:pPr marL="0" indent="0">
              <a:buNone/>
            </a:pPr>
            <a:endParaRPr lang="en-US" altLang="en-US" sz="1800" b="1" dirty="0">
              <a:cs typeface="Arial" pitchFamily="34" charset="0"/>
            </a:endParaRPr>
          </a:p>
          <a:p>
            <a:pPr marL="0" indent="0">
              <a:buNone/>
            </a:pPr>
            <a:endParaRPr lang="en-US" altLang="en-US" sz="1800" b="1" dirty="0" smtClean="0">
              <a:cs typeface="Arial" pitchFamily="34" charset="0"/>
            </a:endParaRPr>
          </a:p>
          <a:p>
            <a:pPr marL="0" indent="0">
              <a:buNone/>
            </a:pPr>
            <a:r>
              <a:rPr lang="en-US" altLang="en-US" sz="1800" b="1" dirty="0" smtClean="0">
                <a:cs typeface="Arial" pitchFamily="34" charset="0"/>
              </a:rPr>
              <a:t>VARIABLES</a:t>
            </a:r>
          </a:p>
          <a:p>
            <a:endParaRPr lang="en-US" altLang="en-US" sz="3200" b="1" dirty="0" smtClean="0">
              <a:cs typeface="Arial" pitchFamily="34" charset="0"/>
            </a:endParaRPr>
          </a:p>
          <a:p>
            <a:endParaRPr lang="en-US" altLang="en-US" sz="3200" b="1" dirty="0" smtClean="0">
              <a:cs typeface="Arial" pitchFamily="34" charset="0"/>
            </a:endParaRPr>
          </a:p>
          <a:p>
            <a:pPr>
              <a:lnSpc>
                <a:spcPct val="150000"/>
              </a:lnSpc>
              <a:buFont typeface="Wingdings" panose="05000000000000000000" pitchFamily="2" charset="2"/>
              <a:buChar char="Ø"/>
            </a:pPr>
            <a:r>
              <a:rPr lang="en-US" altLang="en-US" sz="1800" b="1" dirty="0" smtClean="0">
                <a:cs typeface="Arial" pitchFamily="34" charset="0"/>
              </a:rPr>
              <a:t>Variables</a:t>
            </a:r>
            <a:r>
              <a:rPr lang="en-US" altLang="en-US" sz="1800" dirty="0" smtClean="0">
                <a:cs typeface="Arial" pitchFamily="34" charset="0"/>
              </a:rPr>
              <a:t> represent values which change throughout the execution of a program. </a:t>
            </a:r>
          </a:p>
          <a:p>
            <a:pPr>
              <a:lnSpc>
                <a:spcPct val="150000"/>
              </a:lnSpc>
              <a:buFont typeface="Wingdings" panose="05000000000000000000" pitchFamily="2" charset="2"/>
              <a:buChar char="Ø"/>
            </a:pPr>
            <a:r>
              <a:rPr lang="en-US" altLang="en-US" sz="1800" dirty="0" smtClean="0">
                <a:cs typeface="Arial" pitchFamily="34" charset="0"/>
              </a:rPr>
              <a:t>A </a:t>
            </a:r>
            <a:r>
              <a:rPr lang="en-US" altLang="en-US" sz="1800" b="1" dirty="0" smtClean="0">
                <a:cs typeface="Arial" pitchFamily="34" charset="0"/>
              </a:rPr>
              <a:t>global variable</a:t>
            </a:r>
            <a:r>
              <a:rPr lang="en-US" altLang="en-US" sz="1800" dirty="0" smtClean="0">
                <a:cs typeface="Arial" pitchFamily="34" charset="0"/>
              </a:rPr>
              <a:t> is a system variable which can be accessed by any module or function. It retains its value after the function or program using it, has completed execution. </a:t>
            </a:r>
          </a:p>
          <a:p>
            <a:pPr>
              <a:lnSpc>
                <a:spcPct val="150000"/>
              </a:lnSpc>
              <a:buFont typeface="Wingdings" panose="05000000000000000000" pitchFamily="2" charset="2"/>
              <a:buChar char="Ø"/>
            </a:pPr>
            <a:r>
              <a:rPr lang="en-US" altLang="en-US" sz="1800" dirty="0" smtClean="0">
                <a:cs typeface="Arial" pitchFamily="34" charset="0"/>
              </a:rPr>
              <a:t>A </a:t>
            </a:r>
            <a:r>
              <a:rPr lang="en-US" altLang="en-US" sz="1800" b="1" dirty="0" smtClean="0">
                <a:cs typeface="Arial" pitchFamily="34" charset="0"/>
              </a:rPr>
              <a:t>context variable</a:t>
            </a:r>
            <a:r>
              <a:rPr lang="en-US" altLang="en-US" sz="1800" dirty="0" smtClean="0">
                <a:cs typeface="Arial" pitchFamily="34" charset="0"/>
              </a:rPr>
              <a:t> is a variable which is defined by the user for a particular context. </a:t>
            </a:r>
          </a:p>
          <a:p>
            <a:endParaRPr lang="en-US" altLang="en-US" dirty="0" smtClean="0"/>
          </a:p>
        </p:txBody>
      </p:sp>
      <p:pic>
        <p:nvPicPr>
          <p:cNvPr id="6" name="Picture 3" descr="https://lh5.googleusercontent.com/V3o8KoG21FCRgx28HmGJRDnaUl4Re6U4NFiac3uus-SJLeT5HsHovyNHtB3m6LUv_5udhZga2BCqdZ1IAa8efVkwLHyD9b-qDeDW6YN7EIxku2r1H3L1rOSb5RLCLBFI3CV-Mu7zOSPNKmC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431" y="1216958"/>
            <a:ext cx="5834686" cy="212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26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127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err="1"/>
              <a:t>Talend</a:t>
            </a:r>
            <a:r>
              <a:rPr lang="en-US" altLang="en-US" dirty="0"/>
              <a:t> Big Data DI (Contd..)</a:t>
            </a:r>
            <a:endParaRPr lang="en-US" altLang="en-US" dirty="0" smtClean="0">
              <a:solidFill>
                <a:schemeClr val="accent5"/>
              </a:solidFill>
            </a:endParaRPr>
          </a:p>
        </p:txBody>
      </p:sp>
      <p:sp>
        <p:nvSpPr>
          <p:cNvPr id="5" name="Content Placeholder 2"/>
          <p:cNvSpPr txBox="1">
            <a:spLocks/>
          </p:cNvSpPr>
          <p:nvPr/>
        </p:nvSpPr>
        <p:spPr>
          <a:xfrm>
            <a:off x="315059" y="1255714"/>
            <a:ext cx="8617926" cy="491648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Ø"/>
              <a:defRPr/>
            </a:pPr>
            <a:r>
              <a:rPr lang="en-US" sz="1800" dirty="0" smtClean="0">
                <a:cs typeface="Arial" panose="020B0604020202020204" pitchFamily="34" charset="0"/>
              </a:rPr>
              <a:t>A context is characterized by parameters. These parameters are context sensitive variables which will be added to the list of variables for reuse in the component specific properties on the component view through the </a:t>
            </a:r>
            <a:r>
              <a:rPr lang="en-US" sz="1800" b="1" dirty="0" smtClean="0">
                <a:cs typeface="Arial" panose="020B0604020202020204" pitchFamily="34" charset="0"/>
              </a:rPr>
              <a:t>ctrl+space </a:t>
            </a:r>
            <a:r>
              <a:rPr lang="en-US" sz="1800" dirty="0" smtClean="0">
                <a:cs typeface="Arial" panose="020B0604020202020204" pitchFamily="34" charset="0"/>
              </a:rPr>
              <a:t>keystrokes.</a:t>
            </a:r>
          </a:p>
          <a:p>
            <a:pPr algn="just">
              <a:lnSpc>
                <a:spcPct val="150000"/>
              </a:lnSpc>
              <a:buFont typeface="Wingdings" panose="05000000000000000000" pitchFamily="2" charset="2"/>
              <a:buChar char="Ø"/>
              <a:defRPr/>
            </a:pPr>
            <a:r>
              <a:rPr lang="en-US" sz="1800" i="1" dirty="0" smtClean="0">
                <a:cs typeface="Arial" panose="020B0604020202020204" pitchFamily="34" charset="0"/>
              </a:rPr>
              <a:t>Talend Studio</a:t>
            </a:r>
            <a:r>
              <a:rPr lang="en-US" sz="1800" dirty="0" smtClean="0">
                <a:cs typeface="Arial" panose="020B0604020202020204" pitchFamily="34" charset="0"/>
              </a:rPr>
              <a:t> offers the possibility to create multiple context data sets. Furthermore, you can create context data sets on a one-shot basis from the current tab of a job, or you can centralize the context data sets in the </a:t>
            </a:r>
            <a:r>
              <a:rPr lang="en-US" sz="1800" b="1" dirty="0" smtClean="0">
                <a:cs typeface="Arial" panose="020B0604020202020204" pitchFamily="34" charset="0"/>
              </a:rPr>
              <a:t>Contexts </a:t>
            </a:r>
            <a:r>
              <a:rPr lang="en-US" sz="1800" dirty="0" smtClean="0">
                <a:cs typeface="Arial" panose="020B0604020202020204" pitchFamily="34" charset="0"/>
              </a:rPr>
              <a:t>mode of the </a:t>
            </a:r>
            <a:r>
              <a:rPr lang="en-US" sz="1800" b="1" dirty="0" smtClean="0">
                <a:cs typeface="Arial" panose="020B0604020202020204" pitchFamily="34" charset="0"/>
              </a:rPr>
              <a:t>Repository</a:t>
            </a:r>
            <a:r>
              <a:rPr lang="en-US" sz="1800" dirty="0" smtClean="0">
                <a:cs typeface="Arial" panose="020B0604020202020204" pitchFamily="34" charset="0"/>
              </a:rPr>
              <a:t> tree view in order to reuse them in different jobs.</a:t>
            </a:r>
          </a:p>
          <a:p>
            <a:pPr algn="just">
              <a:lnSpc>
                <a:spcPct val="150000"/>
              </a:lnSpc>
              <a:buFont typeface="Wingdings" panose="05000000000000000000" pitchFamily="2" charset="2"/>
              <a:buChar char="Ø"/>
              <a:defRPr/>
            </a:pPr>
            <a:endParaRPr lang="en-US" sz="1800" dirty="0">
              <a:cs typeface="Arial" panose="020B0604020202020204" pitchFamily="34" charset="0"/>
            </a:endParaRPr>
          </a:p>
        </p:txBody>
      </p:sp>
    </p:spTree>
    <p:extLst>
      <p:ext uri="{BB962C8B-B14F-4D97-AF65-F5344CB8AC3E}">
        <p14:creationId xmlns:p14="http://schemas.microsoft.com/office/powerpoint/2010/main" val="27394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229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2753"/>
            <a:ext cx="9143999" cy="1002135"/>
          </a:xfrm>
        </p:spPr>
        <p:txBody>
          <a:bodyPr/>
          <a:lstStyle/>
          <a:p>
            <a:pPr>
              <a:lnSpc>
                <a:spcPct val="150000"/>
              </a:lnSpc>
            </a:pPr>
            <a:r>
              <a:rPr lang="en-US" altLang="en-US" dirty="0" smtClean="0"/>
              <a:t>Hadoop Components</a:t>
            </a:r>
            <a:endParaRPr lang="en-US" altLang="en-US" dirty="0"/>
          </a:p>
        </p:txBody>
      </p:sp>
      <p:sp>
        <p:nvSpPr>
          <p:cNvPr id="5" name="Content Placeholder 2"/>
          <p:cNvSpPr txBox="1">
            <a:spLocks/>
          </p:cNvSpPr>
          <p:nvPr/>
        </p:nvSpPr>
        <p:spPr>
          <a:xfrm>
            <a:off x="433753" y="1352617"/>
            <a:ext cx="2779835" cy="2362200"/>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1800" b="1" dirty="0" smtClean="0">
                <a:cs typeface="Arial" pitchFamily="34" charset="0"/>
              </a:rPr>
              <a:t>CORE HADOOP COMPONENTS: </a:t>
            </a:r>
          </a:p>
          <a:p>
            <a:pPr>
              <a:lnSpc>
                <a:spcPct val="150000"/>
              </a:lnSpc>
            </a:pPr>
            <a:r>
              <a:rPr lang="en-US" altLang="en-US" sz="1800" dirty="0" smtClean="0">
                <a:cs typeface="Arial" pitchFamily="34" charset="0"/>
              </a:rPr>
              <a:t>The Hadoop Ecosystem comprises of 4 core components –</a:t>
            </a:r>
          </a:p>
          <a:p>
            <a:endParaRPr lang="en-US" altLang="en-US" sz="1800" dirty="0" smtClean="0">
              <a:cs typeface="Arial" pitchFamily="34" charset="0"/>
            </a:endParaRPr>
          </a:p>
        </p:txBody>
      </p:sp>
      <p:pic>
        <p:nvPicPr>
          <p:cNvPr id="6" name="Picture 3" descr="Defining architecture components of the big data ecosyst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570" y="1159435"/>
            <a:ext cx="5697415"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81354" y="4191000"/>
            <a:ext cx="8651631" cy="2492990"/>
          </a:xfrm>
          <a:prstGeom prst="rect">
            <a:avLst/>
          </a:prstGeom>
          <a:noFill/>
        </p:spPr>
        <p:txBody>
          <a:bodyPr>
            <a:spAutoFit/>
          </a:bodyPr>
          <a:lstStyle/>
          <a:p>
            <a:pPr>
              <a:lnSpc>
                <a:spcPct val="150000"/>
              </a:lnSpc>
              <a:defRPr/>
            </a:pPr>
            <a:r>
              <a:rPr lang="en-US" sz="1800" b="1" dirty="0"/>
              <a:t>1) Hadoop Common-</a:t>
            </a:r>
          </a:p>
          <a:p>
            <a:pPr>
              <a:lnSpc>
                <a:spcPct val="150000"/>
              </a:lnSpc>
              <a:defRPr/>
            </a:pPr>
            <a:r>
              <a:rPr lang="en-US" sz="1800" dirty="0"/>
              <a:t>Apache Foundation has pre-defined set of utilities and libraries that can be used by other modules within the Hadoop ecosystem. For example, if HBase and Hive want to access HDFS they need to make of Java archives (JAR files) that are stored in Hadoop Common.</a:t>
            </a:r>
          </a:p>
          <a:p>
            <a:pPr>
              <a:lnSpc>
                <a:spcPct val="150000"/>
              </a:lnSpc>
              <a:defRPr/>
            </a:pPr>
            <a:endParaRPr lang="en-US" sz="1400" dirty="0">
              <a:solidFill>
                <a:schemeClr val="tx2">
                  <a:lumMod val="50000"/>
                </a:schemeClr>
              </a:solidFill>
            </a:endParaRPr>
          </a:p>
        </p:txBody>
      </p:sp>
    </p:spTree>
    <p:extLst>
      <p:ext uri="{BB962C8B-B14F-4D97-AF65-F5344CB8AC3E}">
        <p14:creationId xmlns:p14="http://schemas.microsoft.com/office/powerpoint/2010/main" val="187853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331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16" name="Content Placeholder 2"/>
          <p:cNvSpPr txBox="1">
            <a:spLocks/>
          </p:cNvSpPr>
          <p:nvPr/>
        </p:nvSpPr>
        <p:spPr>
          <a:xfrm>
            <a:off x="262305" y="1146220"/>
            <a:ext cx="8617926" cy="5178380"/>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defRPr/>
            </a:pPr>
            <a:r>
              <a:rPr lang="en-US" sz="1800" b="1" dirty="0" smtClean="0">
                <a:latin typeface="+mj-lt"/>
              </a:rPr>
              <a:t>   2) Hadoop Distributed File System (HDFS) </a:t>
            </a:r>
            <a:r>
              <a:rPr lang="en-US" sz="1800" dirty="0" smtClean="0">
                <a:latin typeface="+mj-lt"/>
              </a:rPr>
              <a:t>-</a:t>
            </a:r>
            <a:endParaRPr lang="en-US" sz="1800" b="1" dirty="0" smtClean="0">
              <a:latin typeface="+mj-lt"/>
            </a:endParaRPr>
          </a:p>
          <a:p>
            <a:pPr>
              <a:lnSpc>
                <a:spcPct val="150000"/>
              </a:lnSpc>
              <a:buFont typeface="Wingdings" panose="05000000000000000000" pitchFamily="2" charset="2"/>
              <a:buChar char="Ø"/>
              <a:defRPr/>
            </a:pPr>
            <a:r>
              <a:rPr lang="en-US" sz="1400" dirty="0" smtClean="0">
                <a:latin typeface="+mj-lt"/>
              </a:rPr>
              <a:t> The default big data storage layer for Apache Hadoop is HDFS</a:t>
            </a:r>
          </a:p>
          <a:p>
            <a:pPr>
              <a:lnSpc>
                <a:spcPct val="150000"/>
              </a:lnSpc>
              <a:buFont typeface="Wingdings" panose="05000000000000000000" pitchFamily="2" charset="2"/>
              <a:buChar char="Ø"/>
              <a:defRPr/>
            </a:pPr>
            <a:r>
              <a:rPr lang="en-US" sz="1400" dirty="0" smtClean="0">
                <a:latin typeface="+mj-lt"/>
              </a:rPr>
              <a:t> Users can dump huge datasets into HDFS and the data will sit there until the user wants to leverage it for analysis.</a:t>
            </a:r>
          </a:p>
          <a:p>
            <a:pPr>
              <a:lnSpc>
                <a:spcPct val="150000"/>
              </a:lnSpc>
              <a:buFont typeface="Wingdings" panose="05000000000000000000" pitchFamily="2" charset="2"/>
              <a:buChar char="Ø"/>
              <a:defRPr/>
            </a:pPr>
            <a:r>
              <a:rPr lang="en-US" sz="1400" dirty="0" smtClean="0">
                <a:latin typeface="+mj-lt"/>
              </a:rPr>
              <a:t> HDFS component creates several replicas of the data block to be distributed across different clusters for reliable and quick data access.  </a:t>
            </a:r>
            <a:r>
              <a:rPr lang="en-US" sz="1400" b="1" dirty="0" smtClean="0">
                <a:latin typeface="+mj-lt"/>
              </a:rPr>
              <a:t>HDFS comprises of 3 important </a:t>
            </a:r>
          </a:p>
          <a:p>
            <a:pPr marL="174625" lvl="1" indent="0">
              <a:lnSpc>
                <a:spcPct val="150000"/>
              </a:lnSpc>
              <a:buNone/>
              <a:defRPr/>
            </a:pPr>
            <a:r>
              <a:rPr lang="en-US" sz="1400" b="1" dirty="0">
                <a:latin typeface="+mj-lt"/>
              </a:rPr>
              <a:t> </a:t>
            </a:r>
            <a:r>
              <a:rPr lang="en-US" sz="1400" b="1" dirty="0" smtClean="0">
                <a:latin typeface="+mj-lt"/>
              </a:rPr>
              <a:t>   components: </a:t>
            </a:r>
          </a:p>
          <a:p>
            <a:pPr marL="0" indent="0">
              <a:buFont typeface="Wingdings" pitchFamily="2" charset="2"/>
              <a:buNone/>
              <a:defRPr/>
            </a:pPr>
            <a:r>
              <a:rPr lang="en-US" dirty="0" smtClean="0"/>
              <a:t> </a:t>
            </a:r>
            <a:endParaRPr lang="en-US" sz="2400" dirty="0" smtClean="0"/>
          </a:p>
          <a:p>
            <a:pPr lvl="1">
              <a:defRPr/>
            </a:pPr>
            <a:endParaRPr lang="en-US" sz="1400" dirty="0" smtClean="0">
              <a:latin typeface="+mj-lt"/>
            </a:endParaRPr>
          </a:p>
          <a:p>
            <a:pPr marL="0" indent="0">
              <a:buFont typeface="Wingdings" pitchFamily="2" charset="2"/>
              <a:buNone/>
              <a:defRPr/>
            </a:pPr>
            <a:r>
              <a:rPr lang="en-US" sz="1800" dirty="0" smtClean="0">
                <a:latin typeface="+mj-lt"/>
              </a:rPr>
              <a:t>   </a:t>
            </a:r>
          </a:p>
          <a:p>
            <a:pPr marL="0" indent="0">
              <a:buFont typeface="Wingdings" pitchFamily="2" charset="2"/>
              <a:buNone/>
              <a:defRPr/>
            </a:pPr>
            <a:endParaRPr lang="en-US" sz="1800" dirty="0" smtClean="0">
              <a:latin typeface="+mj-lt"/>
            </a:endParaRPr>
          </a:p>
          <a:p>
            <a:pPr>
              <a:defRPr/>
            </a:pPr>
            <a:endParaRPr lang="en-US" sz="1800" dirty="0">
              <a:latin typeface="+mj-lt"/>
            </a:endParaRPr>
          </a:p>
        </p:txBody>
      </p:sp>
      <p:sp>
        <p:nvSpPr>
          <p:cNvPr id="17" name="Oval 16"/>
          <p:cNvSpPr>
            <a:spLocks noChangeArrowheads="1"/>
          </p:cNvSpPr>
          <p:nvPr/>
        </p:nvSpPr>
        <p:spPr bwMode="auto">
          <a:xfrm>
            <a:off x="6822831" y="3267075"/>
            <a:ext cx="2057400" cy="749300"/>
          </a:xfrm>
          <a:prstGeom prst="ellipse">
            <a:avLst/>
          </a:prstGeom>
          <a:solidFill>
            <a:srgbClr val="4F81BD"/>
          </a:solidFill>
          <a:ln w="25400">
            <a:solidFill>
              <a:srgbClr val="243F60"/>
            </a:solidFill>
            <a:round/>
            <a:headEnd/>
            <a:tailEnd/>
          </a:ln>
        </p:spPr>
        <p:txBody>
          <a:bodyPr anchor="ctr"/>
          <a:lstStyle/>
          <a:p>
            <a:pPr algn="ctr" eaLnBrk="0" hangingPunct="0"/>
            <a:r>
              <a:rPr lang="de-DE" altLang="en-US" sz="1800" b="1" dirty="0">
                <a:solidFill>
                  <a:srgbClr val="FFFFFF"/>
                </a:solidFill>
                <a:cs typeface="Times New Roman" pitchFamily="18" charset="0"/>
              </a:rPr>
              <a:t>NameNode</a:t>
            </a:r>
            <a:endParaRPr lang="de-DE" altLang="en-US" sz="1800" dirty="0"/>
          </a:p>
        </p:txBody>
      </p:sp>
      <p:sp>
        <p:nvSpPr>
          <p:cNvPr id="18" name="Oval 18"/>
          <p:cNvSpPr>
            <a:spLocks noChangeArrowheads="1"/>
          </p:cNvSpPr>
          <p:nvPr/>
        </p:nvSpPr>
        <p:spPr bwMode="auto">
          <a:xfrm>
            <a:off x="6871189" y="4191001"/>
            <a:ext cx="2009042" cy="708025"/>
          </a:xfrm>
          <a:prstGeom prst="ellipse">
            <a:avLst/>
          </a:prstGeom>
          <a:solidFill>
            <a:srgbClr val="4F81BD"/>
          </a:solidFill>
          <a:ln w="25400">
            <a:solidFill>
              <a:srgbClr val="243F60"/>
            </a:solidFill>
            <a:round/>
            <a:headEnd/>
            <a:tailEnd/>
          </a:ln>
        </p:spPr>
        <p:txBody>
          <a:bodyPr anchor="ctr"/>
          <a:lstStyle/>
          <a:p>
            <a:pPr algn="ctr" eaLnBrk="0" hangingPunct="0"/>
            <a:r>
              <a:rPr lang="de-DE" altLang="en-US" sz="1800" b="1">
                <a:solidFill>
                  <a:srgbClr val="FFFFFF"/>
                </a:solidFill>
                <a:cs typeface="Times New Roman" pitchFamily="18" charset="0"/>
              </a:rPr>
              <a:t>DataNode</a:t>
            </a:r>
            <a:endParaRPr lang="de-DE" altLang="en-US" sz="1800"/>
          </a:p>
        </p:txBody>
      </p:sp>
      <p:sp>
        <p:nvSpPr>
          <p:cNvPr id="19" name="Oval 19"/>
          <p:cNvSpPr>
            <a:spLocks noChangeArrowheads="1"/>
          </p:cNvSpPr>
          <p:nvPr/>
        </p:nvSpPr>
        <p:spPr bwMode="auto">
          <a:xfrm>
            <a:off x="6871189" y="5164138"/>
            <a:ext cx="2009042" cy="1014412"/>
          </a:xfrm>
          <a:prstGeom prst="ellipse">
            <a:avLst/>
          </a:prstGeom>
          <a:solidFill>
            <a:srgbClr val="4F81BD"/>
          </a:solidFill>
          <a:ln w="25400">
            <a:solidFill>
              <a:srgbClr val="243F60"/>
            </a:solidFill>
            <a:round/>
            <a:headEnd/>
            <a:tailEnd/>
          </a:ln>
        </p:spPr>
        <p:txBody>
          <a:bodyPr anchor="ctr"/>
          <a:lstStyle/>
          <a:p>
            <a:pPr algn="ctr" eaLnBrk="0" hangingPunct="0"/>
            <a:r>
              <a:rPr lang="de-DE" altLang="en-US" sz="1800" b="1" dirty="0">
                <a:solidFill>
                  <a:srgbClr val="FFFFFF"/>
                </a:solidFill>
                <a:cs typeface="Times New Roman" pitchFamily="18" charset="0"/>
              </a:rPr>
              <a:t>Secondary NameNode</a:t>
            </a:r>
            <a:endParaRPr lang="de-DE" altLang="en-US" sz="1800" dirty="0"/>
          </a:p>
        </p:txBody>
      </p:sp>
      <p:sp>
        <p:nvSpPr>
          <p:cNvPr id="20" name="Rectangle 4"/>
          <p:cNvSpPr>
            <a:spLocks noChangeArrowheads="1"/>
          </p:cNvSpPr>
          <p:nvPr/>
        </p:nvSpPr>
        <p:spPr bwMode="auto">
          <a:xfrm>
            <a:off x="0" y="36239"/>
            <a:ext cx="184731"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endParaRPr lang="en-US" altLang="en-US" dirty="0"/>
          </a:p>
        </p:txBody>
      </p:sp>
      <p:sp>
        <p:nvSpPr>
          <p:cNvPr id="21" name="Rectangle 8"/>
          <p:cNvSpPr>
            <a:spLocks noChangeArrowheads="1"/>
          </p:cNvSpPr>
          <p:nvPr/>
        </p:nvSpPr>
        <p:spPr bwMode="auto">
          <a:xfrm>
            <a:off x="0" y="264840"/>
            <a:ext cx="184731" cy="3847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endParaRPr lang="en-US" altLang="en-US" dirty="0"/>
          </a:p>
        </p:txBody>
      </p:sp>
      <p:cxnSp>
        <p:nvCxnSpPr>
          <p:cNvPr id="22" name="Elbow Connector 21"/>
          <p:cNvCxnSpPr/>
          <p:nvPr/>
        </p:nvCxnSpPr>
        <p:spPr bwMode="auto">
          <a:xfrm>
            <a:off x="5397013" y="3736975"/>
            <a:ext cx="1355480" cy="841375"/>
          </a:xfrm>
          <a:prstGeom prst="bentConnector3">
            <a:avLst/>
          </a:prstGeom>
          <a:solidFill>
            <a:schemeClr val="accent6"/>
          </a:solidFill>
          <a:ln w="6350" cap="flat" cmpd="sng" algn="ctr">
            <a:solidFill>
              <a:schemeClr val="bg2"/>
            </a:solidFill>
            <a:prstDash val="solid"/>
            <a:round/>
            <a:headEnd type="none" w="med" len="med"/>
            <a:tailEnd type="arrow"/>
          </a:ln>
          <a:effectLst/>
        </p:spPr>
      </p:cxnSp>
      <p:cxnSp>
        <p:nvCxnSpPr>
          <p:cNvPr id="23" name="Elbow Connector 22"/>
          <p:cNvCxnSpPr/>
          <p:nvPr/>
        </p:nvCxnSpPr>
        <p:spPr bwMode="auto">
          <a:xfrm>
            <a:off x="5572859" y="3563939"/>
            <a:ext cx="1179634" cy="225425"/>
          </a:xfrm>
          <a:prstGeom prst="bentConnector3">
            <a:avLst/>
          </a:prstGeom>
          <a:solidFill>
            <a:schemeClr val="accent6"/>
          </a:solidFill>
          <a:ln w="6350" cap="flat" cmpd="sng" algn="ctr">
            <a:solidFill>
              <a:schemeClr val="bg2"/>
            </a:solidFill>
            <a:prstDash val="solid"/>
            <a:round/>
            <a:headEnd type="none" w="med" len="med"/>
            <a:tailEnd type="arrow"/>
          </a:ln>
          <a:effectLst/>
        </p:spPr>
      </p:cxnSp>
      <p:cxnSp>
        <p:nvCxnSpPr>
          <p:cNvPr id="24" name="Elbow Connector 23"/>
          <p:cNvCxnSpPr/>
          <p:nvPr/>
        </p:nvCxnSpPr>
        <p:spPr bwMode="auto">
          <a:xfrm>
            <a:off x="5205046" y="4016375"/>
            <a:ext cx="1547446" cy="1655763"/>
          </a:xfrm>
          <a:prstGeom prst="bentConnector3">
            <a:avLst>
              <a:gd name="adj1" fmla="val 43342"/>
            </a:avLst>
          </a:prstGeom>
          <a:solidFill>
            <a:schemeClr val="accent6"/>
          </a:solidFill>
          <a:ln w="6350" cap="flat" cmpd="sng" algn="ctr">
            <a:solidFill>
              <a:schemeClr val="bg2"/>
            </a:solidFill>
            <a:prstDash val="solid"/>
            <a:round/>
            <a:headEnd type="none" w="med" len="med"/>
            <a:tailEnd type="arrow"/>
          </a:ln>
          <a:effectLst/>
        </p:spPr>
      </p:cxnSp>
      <p:sp>
        <p:nvSpPr>
          <p:cNvPr id="25" name="TextBox 35"/>
          <p:cNvSpPr txBox="1">
            <a:spLocks noChangeArrowheads="1"/>
          </p:cNvSpPr>
          <p:nvPr/>
        </p:nvSpPr>
        <p:spPr bwMode="auto">
          <a:xfrm>
            <a:off x="493835" y="3736975"/>
            <a:ext cx="464087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en-US" sz="1800" dirty="0"/>
              <a:t>HDFS operates on a Master-Slave architecture model where the NameNode acts as the master node for keeping a track of the storage cluster and the DataNode acts as a slave node summing up to the various systems within a Hadoop cluster.</a:t>
            </a:r>
          </a:p>
        </p:txBody>
      </p:sp>
    </p:spTree>
    <p:extLst>
      <p:ext uri="{BB962C8B-B14F-4D97-AF65-F5344CB8AC3E}">
        <p14:creationId xmlns:p14="http://schemas.microsoft.com/office/powerpoint/2010/main" val="20954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434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351693" y="1197735"/>
            <a:ext cx="8328668" cy="4481848"/>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defRPr/>
            </a:pPr>
            <a:r>
              <a:rPr lang="en-US" sz="1800" b="1" dirty="0" smtClean="0">
                <a:latin typeface="+mj-lt"/>
              </a:rPr>
              <a:t>3) MapReduce- Distributed Data Processing Framework of Apache Hadoop</a:t>
            </a:r>
          </a:p>
          <a:p>
            <a:pPr>
              <a:lnSpc>
                <a:spcPct val="150000"/>
              </a:lnSpc>
              <a:buFont typeface="Wingdings" panose="05000000000000000000" pitchFamily="2" charset="2"/>
              <a:buChar char="Ø"/>
              <a:defRPr/>
            </a:pPr>
            <a:r>
              <a:rPr lang="en-US" sz="1400" dirty="0" smtClean="0">
                <a:latin typeface="+mj-lt"/>
              </a:rPr>
              <a:t>MapReduce breaks down a big data processing job into smaller tasks. </a:t>
            </a:r>
          </a:p>
          <a:p>
            <a:pPr>
              <a:lnSpc>
                <a:spcPct val="150000"/>
              </a:lnSpc>
              <a:buFont typeface="Wingdings" panose="05000000000000000000" pitchFamily="2" charset="2"/>
              <a:buChar char="Ø"/>
              <a:defRPr/>
            </a:pPr>
            <a:r>
              <a:rPr lang="en-US" sz="1400" dirty="0" smtClean="0"/>
              <a:t>MapReduce</a:t>
            </a:r>
            <a:r>
              <a:rPr lang="en-US" sz="1400" dirty="0" smtClean="0">
                <a:latin typeface="+mj-lt"/>
              </a:rPr>
              <a:t> is responsible for the analyzing large datasets in parallel before reducing it to find the results.</a:t>
            </a:r>
          </a:p>
          <a:p>
            <a:pPr>
              <a:lnSpc>
                <a:spcPct val="150000"/>
              </a:lnSpc>
              <a:buFont typeface="Wingdings" panose="05000000000000000000" pitchFamily="2" charset="2"/>
              <a:buChar char="Ø"/>
              <a:defRPr/>
            </a:pPr>
            <a:r>
              <a:rPr lang="en-US" sz="1400" dirty="0" smtClean="0">
                <a:latin typeface="+mj-lt"/>
              </a:rPr>
              <a:t>In the Hadoop ecosystem, Hadoop MapReduce is a framework based on YARN architecture. YARN based Hadoop architecture, supports parallel processing of huge data sets and MapReduce provides the framework for easily writing applications on thousands of nodes, considering fault and failure management.</a:t>
            </a:r>
          </a:p>
        </p:txBody>
      </p:sp>
    </p:spTree>
    <p:extLst>
      <p:ext uri="{BB962C8B-B14F-4D97-AF65-F5344CB8AC3E}">
        <p14:creationId xmlns:p14="http://schemas.microsoft.com/office/powerpoint/2010/main" val="1001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36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463638" y="1293451"/>
            <a:ext cx="8332631" cy="2862322"/>
          </a:xfrm>
          <a:prstGeom prst="rect">
            <a:avLst/>
          </a:prstGeom>
        </p:spPr>
        <p:txBody>
          <a:bodyPr wrap="square">
            <a:spAutoFit/>
          </a:bodyPr>
          <a:lstStyle/>
          <a:p>
            <a:pPr>
              <a:lnSpc>
                <a:spcPct val="150000"/>
              </a:lnSpc>
              <a:defRPr/>
            </a:pPr>
            <a:r>
              <a:rPr lang="en-US" sz="2000" dirty="0">
                <a:solidFill>
                  <a:srgbClr val="000000"/>
                </a:solidFill>
              </a:rPr>
              <a:t>MapReduce framework forms the compute node while the HDFS file system forms the data node. Typically in the Hadoop ecosystem architecture both data node and compute node are considered to be the same. The delegation tasks of the MapReduce component are tackled by two daemons: </a:t>
            </a:r>
          </a:p>
          <a:p>
            <a:pPr>
              <a:lnSpc>
                <a:spcPct val="150000"/>
              </a:lnSpc>
              <a:defRPr/>
            </a:pPr>
            <a:endParaRPr lang="en-US" sz="2000" dirty="0">
              <a:solidFill>
                <a:srgbClr val="000000"/>
              </a:solidFill>
            </a:endParaRPr>
          </a:p>
        </p:txBody>
      </p:sp>
      <p:sp>
        <p:nvSpPr>
          <p:cNvPr id="3" name="Rectangle 2"/>
          <p:cNvSpPr/>
          <p:nvPr/>
        </p:nvSpPr>
        <p:spPr>
          <a:xfrm>
            <a:off x="0" y="164637"/>
            <a:ext cx="9144000" cy="830997"/>
          </a:xfrm>
          <a:prstGeom prst="rect">
            <a:avLst/>
          </a:prstGeom>
        </p:spPr>
        <p:txBody>
          <a:bodyPr wrap="square">
            <a:spAutoFit/>
          </a:bodyPr>
          <a:lstStyle/>
          <a:p>
            <a:pPr defTabSz="914342">
              <a:lnSpc>
                <a:spcPct val="150000"/>
              </a:lnSpc>
              <a:spcBef>
                <a:spcPct val="0"/>
              </a:spcBef>
            </a:pPr>
            <a:r>
              <a:rPr lang="en-US" altLang="en-US" sz="3200" dirty="0" smtClean="0">
                <a:latin typeface="+mj-lt"/>
                <a:ea typeface="+mj-ea"/>
                <a:cs typeface="+mj-cs"/>
              </a:rPr>
              <a:t>  Hadoop </a:t>
            </a:r>
            <a:r>
              <a:rPr lang="en-US" altLang="en-US" sz="3200" dirty="0">
                <a:latin typeface="+mj-lt"/>
                <a:ea typeface="+mj-ea"/>
                <a:cs typeface="+mj-cs"/>
              </a:rPr>
              <a:t>Components (Contd..)</a:t>
            </a:r>
            <a:endParaRPr lang="en-US" sz="3200" dirty="0">
              <a:latin typeface="+mj-lt"/>
              <a:ea typeface="+mj-ea"/>
              <a:cs typeface="+mj-cs"/>
            </a:endParaRPr>
          </a:p>
        </p:txBody>
      </p:sp>
    </p:spTree>
    <p:extLst>
      <p:ext uri="{BB962C8B-B14F-4D97-AF65-F5344CB8AC3E}">
        <p14:creationId xmlns:p14="http://schemas.microsoft.com/office/powerpoint/2010/main" val="340212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639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315059" y="1255714"/>
            <a:ext cx="8547588" cy="3197225"/>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1800" b="1" dirty="0" smtClean="0"/>
              <a:t>  Job Tracker</a:t>
            </a:r>
            <a:r>
              <a:rPr lang="en-US" altLang="en-US" sz="1800" dirty="0" smtClean="0"/>
              <a:t> and </a:t>
            </a:r>
            <a:r>
              <a:rPr lang="en-US" altLang="en-US" sz="1800" b="1" dirty="0" smtClean="0"/>
              <a:t>Task Tracker</a:t>
            </a:r>
            <a:r>
              <a:rPr lang="en-US" altLang="en-US" sz="1800" dirty="0" smtClean="0"/>
              <a:t> as shown in the image below –</a:t>
            </a:r>
          </a:p>
          <a:p>
            <a:endParaRPr lang="en-US" altLang="en-US" dirty="0" smtClean="0"/>
          </a:p>
        </p:txBody>
      </p:sp>
      <p:pic>
        <p:nvPicPr>
          <p:cNvPr id="6" name="Picture 3" descr="Efficient big data processing in hadoop mapreduc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7608" y="1676401"/>
            <a:ext cx="5770685"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2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741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a:spLocks noGrp="1"/>
          </p:cNvSpPr>
          <p:nvPr>
            <p:ph type="title"/>
          </p:nvPr>
        </p:nvSpPr>
        <p:spPr>
          <a:xfrm>
            <a:off x="1" y="26560"/>
            <a:ext cx="9143999" cy="1042307"/>
          </a:xfrm>
        </p:spPr>
        <p:txBody>
          <a:bodyPr/>
          <a:lstStyle/>
          <a:p>
            <a:pPr>
              <a:lnSpc>
                <a:spcPct val="150000"/>
              </a:lnSpc>
            </a:pPr>
            <a:r>
              <a:rPr lang="en-US" altLang="en-US" dirty="0"/>
              <a:t>Hadoop Components (Contd..)</a:t>
            </a:r>
          </a:p>
        </p:txBody>
      </p:sp>
      <p:sp>
        <p:nvSpPr>
          <p:cNvPr id="8" name="Content Placeholder 2"/>
          <p:cNvSpPr txBox="1">
            <a:spLocks/>
          </p:cNvSpPr>
          <p:nvPr/>
        </p:nvSpPr>
        <p:spPr>
          <a:xfrm>
            <a:off x="455736" y="1107582"/>
            <a:ext cx="8266234" cy="5151549"/>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defRPr/>
            </a:pPr>
            <a:r>
              <a:rPr lang="en-US" altLang="en-US" sz="1800" b="1" dirty="0" smtClean="0"/>
              <a:t>4) YARN:</a:t>
            </a:r>
            <a:endParaRPr lang="en-US" altLang="en-US" sz="1800" dirty="0" smtClean="0"/>
          </a:p>
          <a:p>
            <a:pPr marL="0" indent="0">
              <a:lnSpc>
                <a:spcPct val="150000"/>
              </a:lnSpc>
              <a:buNone/>
              <a:defRPr/>
            </a:pPr>
            <a:r>
              <a:rPr lang="en-US" altLang="en-US" sz="1800" dirty="0" smtClean="0"/>
              <a:t>YARN forms an integral part of Hadoop 2.0.YARN is great enabler for dynamic resource utilization on Hadoop framework as users can run various Hadoop applications without having to bother about increasing workloads.</a:t>
            </a:r>
          </a:p>
          <a:p>
            <a:pPr marL="0" indent="0">
              <a:lnSpc>
                <a:spcPct val="150000"/>
              </a:lnSpc>
              <a:buNone/>
              <a:defRPr/>
            </a:pPr>
            <a:r>
              <a:rPr lang="en-US" altLang="en-US" sz="1800" b="1" dirty="0" smtClean="0"/>
              <a:t>Key Benefits of Hadoop 2.0 YARN Component-</a:t>
            </a:r>
            <a:endParaRPr lang="en-US" altLang="en-US" sz="1800" dirty="0" smtClean="0"/>
          </a:p>
          <a:p>
            <a:pPr>
              <a:lnSpc>
                <a:spcPct val="150000"/>
              </a:lnSpc>
              <a:buFont typeface="Wingdings" panose="05000000000000000000" pitchFamily="2" charset="2"/>
              <a:buChar char="Ø"/>
              <a:defRPr/>
            </a:pPr>
            <a:r>
              <a:rPr lang="en-US" altLang="en-US" sz="1800" dirty="0" smtClean="0"/>
              <a:t> </a:t>
            </a:r>
            <a:r>
              <a:rPr lang="en-US" altLang="en-US" sz="1400" dirty="0" smtClean="0"/>
              <a:t>It offers improved cluster utilization</a:t>
            </a:r>
          </a:p>
          <a:p>
            <a:pPr>
              <a:lnSpc>
                <a:spcPct val="150000"/>
              </a:lnSpc>
              <a:buFont typeface="Wingdings" panose="05000000000000000000" pitchFamily="2" charset="2"/>
              <a:buChar char="Ø"/>
              <a:defRPr/>
            </a:pPr>
            <a:r>
              <a:rPr lang="en-US" altLang="en-US" sz="1400" dirty="0" smtClean="0"/>
              <a:t> Highly scalable</a:t>
            </a:r>
          </a:p>
          <a:p>
            <a:pPr>
              <a:lnSpc>
                <a:spcPct val="150000"/>
              </a:lnSpc>
              <a:buFont typeface="Wingdings" panose="05000000000000000000" pitchFamily="2" charset="2"/>
              <a:buChar char="Ø"/>
              <a:defRPr/>
            </a:pPr>
            <a:r>
              <a:rPr lang="en-US" altLang="en-US" sz="1400" dirty="0" smtClean="0"/>
              <a:t> Beyond Java</a:t>
            </a:r>
          </a:p>
          <a:p>
            <a:pPr>
              <a:lnSpc>
                <a:spcPct val="150000"/>
              </a:lnSpc>
              <a:buFont typeface="Wingdings" panose="05000000000000000000" pitchFamily="2" charset="2"/>
              <a:buChar char="Ø"/>
              <a:defRPr/>
            </a:pPr>
            <a:r>
              <a:rPr lang="en-US" altLang="en-US" sz="1400" dirty="0" smtClean="0"/>
              <a:t> Novel programming models and services</a:t>
            </a:r>
          </a:p>
          <a:p>
            <a:pPr>
              <a:lnSpc>
                <a:spcPct val="150000"/>
              </a:lnSpc>
              <a:buFont typeface="Wingdings" panose="05000000000000000000" pitchFamily="2" charset="2"/>
              <a:buChar char="Ø"/>
              <a:defRPr/>
            </a:pPr>
            <a:r>
              <a:rPr lang="en-US" altLang="en-US" sz="1400" dirty="0" smtClean="0"/>
              <a:t> Agility</a:t>
            </a:r>
          </a:p>
          <a:p>
            <a:pPr>
              <a:defRPr/>
            </a:pPr>
            <a:endParaRPr lang="en-US" sz="1800" dirty="0" smtClean="0">
              <a:solidFill>
                <a:schemeClr val="tx2">
                  <a:lumMod val="50000"/>
                </a:schemeClr>
              </a:solidFill>
            </a:endParaRPr>
          </a:p>
          <a:p>
            <a:pPr>
              <a:lnSpc>
                <a:spcPct val="150000"/>
              </a:lnSpc>
              <a:defRPr/>
            </a:pPr>
            <a:endParaRPr lang="en-US" altLang="en-US" sz="1800" dirty="0" smtClean="0"/>
          </a:p>
          <a:p>
            <a:pPr>
              <a:lnSpc>
                <a:spcPct val="150000"/>
              </a:lnSpc>
              <a:defRPr/>
            </a:pPr>
            <a:endParaRPr lang="en-US" altLang="en-US" sz="1800" dirty="0" smtClean="0"/>
          </a:p>
          <a:p>
            <a:pPr>
              <a:lnSpc>
                <a:spcPct val="150000"/>
              </a:lnSpc>
              <a:defRPr/>
            </a:pPr>
            <a:endParaRPr lang="en-US" altLang="en-US" sz="1800" dirty="0" smtClean="0"/>
          </a:p>
          <a:p>
            <a:pPr>
              <a:lnSpc>
                <a:spcPct val="150000"/>
              </a:lnSpc>
              <a:defRPr/>
            </a:pPr>
            <a:endParaRPr lang="en-US" altLang="en-US" dirty="0" smtClean="0"/>
          </a:p>
        </p:txBody>
      </p:sp>
    </p:spTree>
    <p:extLst>
      <p:ext uri="{BB962C8B-B14F-4D97-AF65-F5344CB8AC3E}">
        <p14:creationId xmlns:p14="http://schemas.microsoft.com/office/powerpoint/2010/main" val="105575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smtClean="0"/>
              <a:t>Talend - Architecture</a:t>
            </a:r>
            <a:endParaRPr lang="en-US" dirty="0"/>
          </a:p>
        </p:txBody>
      </p:sp>
      <p:sp>
        <p:nvSpPr>
          <p:cNvPr id="5" name="Content Placeholder 4"/>
          <p:cNvSpPr>
            <a:spLocks noGrp="1"/>
          </p:cNvSpPr>
          <p:nvPr>
            <p:ph idx="1"/>
          </p:nvPr>
        </p:nvSpPr>
        <p:spPr>
          <a:xfrm>
            <a:off x="143969" y="1507649"/>
            <a:ext cx="8845484" cy="4643751"/>
          </a:xfrm>
        </p:spPr>
        <p:txBody>
          <a:bodyPr/>
          <a:lstStyle/>
          <a:p>
            <a:pPr algn="just">
              <a:lnSpc>
                <a:spcPct val="150000"/>
              </a:lnSpc>
              <a:buFont typeface="Wingdings" panose="05000000000000000000" pitchFamily="2" charset="2"/>
              <a:buChar char="Ø"/>
            </a:pPr>
            <a:r>
              <a:rPr lang="en-US" dirty="0" smtClean="0"/>
              <a:t> </a:t>
            </a:r>
            <a:r>
              <a:rPr lang="en-US" sz="1800" dirty="0" smtClean="0"/>
              <a:t>The </a:t>
            </a:r>
            <a:r>
              <a:rPr lang="en-US" sz="1800" dirty="0"/>
              <a:t>operating principles of the Talend products could </a:t>
            </a:r>
            <a:r>
              <a:rPr lang="en-US" sz="1800" dirty="0" smtClean="0"/>
              <a:t>be summarized </a:t>
            </a:r>
            <a:r>
              <a:rPr lang="en-US" sz="1800" dirty="0"/>
              <a:t>as briefly as the following topics:</a:t>
            </a:r>
          </a:p>
          <a:p>
            <a:pPr lvl="2" algn="just">
              <a:lnSpc>
                <a:spcPct val="150000"/>
              </a:lnSpc>
              <a:buFont typeface="Wingdings" panose="05000000000000000000" pitchFamily="2" charset="2"/>
              <a:buChar char="ü"/>
            </a:pPr>
            <a:r>
              <a:rPr lang="en-US" sz="1400" dirty="0"/>
              <a:t>building technical or business-related processes,</a:t>
            </a:r>
          </a:p>
          <a:p>
            <a:pPr lvl="2" algn="just">
              <a:lnSpc>
                <a:spcPct val="150000"/>
              </a:lnSpc>
              <a:buFont typeface="Wingdings" panose="05000000000000000000" pitchFamily="2" charset="2"/>
              <a:buChar char="ü"/>
            </a:pPr>
            <a:r>
              <a:rPr lang="en-US" sz="1400" dirty="0"/>
              <a:t>administrating users, projects, access rights and processes and their dependencies,</a:t>
            </a:r>
          </a:p>
          <a:p>
            <a:pPr lvl="2" algn="just">
              <a:lnSpc>
                <a:spcPct val="150000"/>
              </a:lnSpc>
              <a:buFont typeface="Wingdings" panose="05000000000000000000" pitchFamily="2" charset="2"/>
              <a:buChar char="ü"/>
            </a:pPr>
            <a:r>
              <a:rPr lang="en-US" sz="1400" dirty="0"/>
              <a:t>deploying and executing technical processes,</a:t>
            </a:r>
          </a:p>
          <a:p>
            <a:pPr lvl="2" algn="just">
              <a:lnSpc>
                <a:spcPct val="150000"/>
              </a:lnSpc>
              <a:buFont typeface="Wingdings" panose="05000000000000000000" pitchFamily="2" charset="2"/>
              <a:buChar char="ü"/>
            </a:pPr>
            <a:r>
              <a:rPr lang="en-US" sz="1400" dirty="0"/>
              <a:t>monitoring the execution of technical processes.</a:t>
            </a:r>
          </a:p>
          <a:p>
            <a:pPr algn="just">
              <a:lnSpc>
                <a:spcPct val="150000"/>
              </a:lnSpc>
              <a:buFont typeface="Wingdings" panose="05000000000000000000" pitchFamily="2" charset="2"/>
              <a:buChar char="Ø"/>
            </a:pPr>
            <a:r>
              <a:rPr lang="en-US" sz="1800" dirty="0" smtClean="0"/>
              <a:t> Each </a:t>
            </a:r>
            <a:r>
              <a:rPr lang="en-US" sz="1800" dirty="0"/>
              <a:t>of the above topics can be isolated in different functional blocks and the different types of blocks and their interoperability can be described as in the following architecture diagram </a:t>
            </a:r>
          </a:p>
          <a:p>
            <a:pPr algn="just">
              <a:lnSpc>
                <a:spcPct val="150000"/>
              </a:lnSpc>
            </a:pPr>
            <a:endParaRPr lang="en-US" dirty="0"/>
          </a:p>
        </p:txBody>
      </p:sp>
    </p:spTree>
    <p:extLst>
      <p:ext uri="{BB962C8B-B14F-4D97-AF65-F5344CB8AC3E}">
        <p14:creationId xmlns:p14="http://schemas.microsoft.com/office/powerpoint/2010/main" val="23429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84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pic>
        <p:nvPicPr>
          <p:cNvPr id="5" name="Picture 3" descr="Hadoop 1.0 vs Hadoop 2.0 YAR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7785" y="1143000"/>
            <a:ext cx="6164874" cy="49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69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946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315059" y="1255714"/>
            <a:ext cx="8688265" cy="4916487"/>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en-US" sz="1800" dirty="0" smtClean="0"/>
          </a:p>
          <a:p>
            <a:pPr>
              <a:buFont typeface="Wingdings" panose="05000000000000000000" pitchFamily="2" charset="2"/>
              <a:buChar char="Ø"/>
              <a:defRPr/>
            </a:pPr>
            <a:r>
              <a:rPr lang="en-US" sz="1800" b="1" dirty="0" smtClean="0"/>
              <a:t>DATA ACCESS COMPONENTS OF HADOOP ECOSYSTEM- Pig and Hive</a:t>
            </a:r>
          </a:p>
          <a:p>
            <a:pPr marL="0" indent="0">
              <a:buFont typeface="Wingdings" pitchFamily="2" charset="2"/>
              <a:buNone/>
              <a:defRPr/>
            </a:pPr>
            <a:r>
              <a:rPr lang="en-US" dirty="0" smtClean="0"/>
              <a:t>                    </a:t>
            </a:r>
            <a:endParaRPr lang="en-US" dirty="0"/>
          </a:p>
        </p:txBody>
      </p:sp>
      <p:sp>
        <p:nvSpPr>
          <p:cNvPr id="6" name="Rectangle 5"/>
          <p:cNvSpPr/>
          <p:nvPr/>
        </p:nvSpPr>
        <p:spPr>
          <a:xfrm>
            <a:off x="402981" y="2525714"/>
            <a:ext cx="1981200" cy="100012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ea typeface="Calibri"/>
                <a:cs typeface="Times New Roman"/>
              </a:rPr>
              <a:t>PIG</a:t>
            </a:r>
            <a:endParaRPr lang="en-US" sz="1800" dirty="0">
              <a:ea typeface="Calibri"/>
              <a:cs typeface="Times New Roman"/>
            </a:endParaRPr>
          </a:p>
        </p:txBody>
      </p:sp>
      <p:sp>
        <p:nvSpPr>
          <p:cNvPr id="7" name="Rectangle 6"/>
          <p:cNvSpPr/>
          <p:nvPr/>
        </p:nvSpPr>
        <p:spPr>
          <a:xfrm>
            <a:off x="6783266" y="4572000"/>
            <a:ext cx="1981200" cy="914400"/>
          </a:xfrm>
          <a:prstGeom prst="rect">
            <a:avLst/>
          </a:prstGeom>
          <a:ln/>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solidFill>
                  <a:schemeClr val="tx1"/>
                </a:solidFill>
                <a:ea typeface="Calibri"/>
                <a:cs typeface="Times New Roman"/>
              </a:rPr>
              <a:t>HIVE</a:t>
            </a:r>
            <a:endParaRPr lang="en-US" sz="1800" dirty="0">
              <a:solidFill>
                <a:schemeClr val="tx1"/>
              </a:solidFill>
              <a:ea typeface="Calibri"/>
              <a:cs typeface="Times New Roman"/>
            </a:endParaRPr>
          </a:p>
        </p:txBody>
      </p:sp>
      <p:sp>
        <p:nvSpPr>
          <p:cNvPr id="8" name="Rounded Rectangular Callout 7"/>
          <p:cNvSpPr/>
          <p:nvPr/>
        </p:nvSpPr>
        <p:spPr bwMode="auto">
          <a:xfrm>
            <a:off x="2743200" y="2439989"/>
            <a:ext cx="5838092" cy="1589087"/>
          </a:xfrm>
          <a:prstGeom prst="wedgeRoundRectCallout">
            <a:avLst>
              <a:gd name="adj1" fmla="val -53848"/>
              <a:gd name="adj2" fmla="val 5608"/>
              <a:gd name="adj3" fmla="val 16667"/>
            </a:avLst>
          </a:prstGeom>
          <a:solidFill>
            <a:schemeClr val="bg1"/>
          </a:solidFill>
          <a:ln w="6350" cap="flat" cmpd="sng" algn="ctr">
            <a:solidFill>
              <a:schemeClr val="bg2"/>
            </a:solidFill>
            <a:prstDash val="solid"/>
            <a:round/>
            <a:headEnd type="none" w="med" len="med"/>
            <a:tailEnd type="none" w="med" len="med"/>
          </a:ln>
          <a:effectLst/>
        </p:spPr>
        <p:txBody>
          <a:bodyPr wrap="none" anchor="ctr"/>
          <a:lstStyle/>
          <a:p>
            <a:pPr marL="285750" indent="-285750">
              <a:lnSpc>
                <a:spcPct val="150000"/>
              </a:lnSpc>
              <a:buFont typeface="Wingdings" panose="05000000000000000000" pitchFamily="2" charset="2"/>
              <a:buChar char="Ø"/>
              <a:defRPr/>
            </a:pPr>
            <a:r>
              <a:rPr lang="en-US" sz="1400" dirty="0"/>
              <a:t>structure is open to considerable parallelization</a:t>
            </a:r>
          </a:p>
          <a:p>
            <a:pPr marL="285750" indent="-285750">
              <a:lnSpc>
                <a:spcPct val="150000"/>
              </a:lnSpc>
              <a:buFont typeface="Wingdings" panose="05000000000000000000" pitchFamily="2" charset="2"/>
              <a:buChar char="Ø"/>
              <a:defRPr/>
            </a:pPr>
            <a:r>
              <a:rPr lang="en-US" sz="1400" dirty="0"/>
              <a:t>high level data flow language Pig Latin </a:t>
            </a:r>
            <a:endParaRPr lang="en-US" sz="1400" dirty="0">
              <a:solidFill>
                <a:schemeClr val="tx2">
                  <a:lumMod val="50000"/>
                </a:schemeClr>
              </a:solidFill>
            </a:endParaRPr>
          </a:p>
        </p:txBody>
      </p:sp>
      <p:sp>
        <p:nvSpPr>
          <p:cNvPr id="9" name="Rounded Rectangular Callout 8"/>
          <p:cNvSpPr/>
          <p:nvPr/>
        </p:nvSpPr>
        <p:spPr bwMode="auto">
          <a:xfrm>
            <a:off x="738554" y="4343399"/>
            <a:ext cx="5556738" cy="1954369"/>
          </a:xfrm>
          <a:prstGeom prst="wedgeRoundRectCallout">
            <a:avLst>
              <a:gd name="adj1" fmla="val 57157"/>
              <a:gd name="adj2" fmla="val -8199"/>
              <a:gd name="adj3" fmla="val 16667"/>
            </a:avLst>
          </a:prstGeom>
          <a:solidFill>
            <a:schemeClr val="bg1"/>
          </a:solidFill>
          <a:ln w="6350" cap="flat" cmpd="sng" algn="ctr">
            <a:solidFill>
              <a:schemeClr val="bg2"/>
            </a:solidFill>
            <a:prstDash val="solid"/>
            <a:round/>
            <a:headEnd type="none" w="med" len="med"/>
            <a:tailEnd type="none" w="med" len="med"/>
          </a:ln>
          <a:effectLst/>
        </p:spPr>
        <p:txBody>
          <a:bodyPr wrap="none" anchor="ctr"/>
          <a:lstStyle/>
          <a:p>
            <a:pPr marL="285750" indent="-285750">
              <a:lnSpc>
                <a:spcPct val="150000"/>
              </a:lnSpc>
              <a:buFont typeface="Wingdings" panose="05000000000000000000" pitchFamily="2" charset="2"/>
              <a:buChar char="Ø"/>
              <a:defRPr/>
            </a:pPr>
            <a:r>
              <a:rPr lang="en-US" sz="1400" dirty="0"/>
              <a:t>data warehouse built on top of Hadoophigh level data</a:t>
            </a:r>
          </a:p>
          <a:p>
            <a:pPr>
              <a:lnSpc>
                <a:spcPct val="150000"/>
              </a:lnSpc>
              <a:defRPr/>
            </a:pPr>
            <a:r>
              <a:rPr lang="en-US" sz="1400" dirty="0" smtClean="0"/>
              <a:t>     flow </a:t>
            </a:r>
            <a:r>
              <a:rPr lang="en-US" sz="1400" dirty="0"/>
              <a:t>language Pig Latin </a:t>
            </a:r>
          </a:p>
          <a:p>
            <a:pPr marL="285750" indent="-285750">
              <a:lnSpc>
                <a:spcPct val="150000"/>
              </a:lnSpc>
              <a:buFont typeface="Wingdings" panose="05000000000000000000" pitchFamily="2" charset="2"/>
              <a:buChar char="Ø"/>
              <a:defRPr/>
            </a:pPr>
            <a:r>
              <a:rPr lang="en-US" sz="1400" dirty="0"/>
              <a:t>provides a simple language known as HiveQL</a:t>
            </a:r>
          </a:p>
          <a:p>
            <a:pPr>
              <a:lnSpc>
                <a:spcPct val="150000"/>
              </a:lnSpc>
              <a:defRPr/>
            </a:pPr>
            <a:r>
              <a:rPr lang="en-US" sz="1400" dirty="0" smtClean="0"/>
              <a:t>     similar </a:t>
            </a:r>
            <a:r>
              <a:rPr lang="en-US" sz="1400" dirty="0"/>
              <a:t>to SQL for querying, data summarization and </a:t>
            </a:r>
            <a:endParaRPr lang="en-US" sz="1400" dirty="0" smtClean="0"/>
          </a:p>
          <a:p>
            <a:pPr>
              <a:lnSpc>
                <a:spcPct val="150000"/>
              </a:lnSpc>
              <a:defRPr/>
            </a:pPr>
            <a:r>
              <a:rPr lang="en-US" sz="1400" dirty="0" smtClean="0"/>
              <a:t>     analysis</a:t>
            </a:r>
            <a:r>
              <a:rPr lang="en-US" sz="1400" dirty="0"/>
              <a:t>.</a:t>
            </a:r>
          </a:p>
          <a:p>
            <a:pPr marL="285750" indent="-285750">
              <a:lnSpc>
                <a:spcPct val="150000"/>
              </a:lnSpc>
              <a:buFont typeface="Arial" panose="020B0604020202020204" pitchFamily="34" charset="0"/>
              <a:buChar char="•"/>
              <a:defRPr/>
            </a:pPr>
            <a:endParaRPr lang="en-US" sz="1600" dirty="0">
              <a:solidFill>
                <a:schemeClr val="tx2">
                  <a:lumMod val="50000"/>
                </a:schemeClr>
              </a:solidFill>
            </a:endParaRPr>
          </a:p>
        </p:txBody>
      </p:sp>
    </p:spTree>
    <p:extLst>
      <p:ext uri="{BB962C8B-B14F-4D97-AF65-F5344CB8AC3E}">
        <p14:creationId xmlns:p14="http://schemas.microsoft.com/office/powerpoint/2010/main" val="16963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048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315059" y="1255714"/>
            <a:ext cx="8688265" cy="3197225"/>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en-US" sz="1800" b="1" dirty="0" smtClean="0"/>
              <a:t>DATA INTEGRATION COMPONENTS OF HADOOP ECOSYSTEM- Sqoop and Flume</a:t>
            </a:r>
          </a:p>
          <a:p>
            <a:pPr>
              <a:lnSpc>
                <a:spcPct val="150000"/>
              </a:lnSpc>
            </a:pPr>
            <a:endParaRPr lang="en-US" altLang="en-US" sz="3200" dirty="0" smtClean="0"/>
          </a:p>
        </p:txBody>
      </p:sp>
      <p:sp>
        <p:nvSpPr>
          <p:cNvPr id="6" name="Rectangle 5"/>
          <p:cNvSpPr/>
          <p:nvPr/>
        </p:nvSpPr>
        <p:spPr>
          <a:xfrm>
            <a:off x="633046" y="2514600"/>
            <a:ext cx="2039815" cy="9906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ea typeface="Calibri"/>
                <a:cs typeface="Times New Roman"/>
              </a:rPr>
              <a:t>Sqoop</a:t>
            </a:r>
            <a:endParaRPr lang="en-US" sz="1800" dirty="0">
              <a:ea typeface="Calibri"/>
              <a:cs typeface="Times New Roman"/>
            </a:endParaRPr>
          </a:p>
        </p:txBody>
      </p:sp>
      <p:sp>
        <p:nvSpPr>
          <p:cNvPr id="7" name="Rectangle 6"/>
          <p:cNvSpPr/>
          <p:nvPr/>
        </p:nvSpPr>
        <p:spPr>
          <a:xfrm>
            <a:off x="6541477" y="4587875"/>
            <a:ext cx="2039815" cy="9906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ea typeface="Calibri"/>
                <a:cs typeface="Times New Roman"/>
              </a:rPr>
              <a:t>Flume</a:t>
            </a:r>
            <a:endParaRPr lang="en-US" sz="1800" dirty="0">
              <a:ea typeface="Calibri"/>
              <a:cs typeface="Times New Roman"/>
            </a:endParaRPr>
          </a:p>
        </p:txBody>
      </p:sp>
      <p:sp>
        <p:nvSpPr>
          <p:cNvPr id="8" name="Rounded Rectangular Callout 7"/>
          <p:cNvSpPr/>
          <p:nvPr/>
        </p:nvSpPr>
        <p:spPr bwMode="auto">
          <a:xfrm>
            <a:off x="3376246" y="2514600"/>
            <a:ext cx="4814717" cy="1600200"/>
          </a:xfrm>
          <a:prstGeom prst="wedgeRoundRectCallout">
            <a:avLst>
              <a:gd name="adj1" fmla="val -61539"/>
              <a:gd name="adj2" fmla="val -12127"/>
              <a:gd name="adj3" fmla="val 16667"/>
            </a:avLst>
          </a:prstGeom>
          <a:solidFill>
            <a:schemeClr val="bg1"/>
          </a:solidFill>
          <a:ln w="6350" cap="flat" cmpd="sng" algn="ctr">
            <a:solidFill>
              <a:schemeClr val="bg2"/>
            </a:solidFill>
            <a:prstDash val="solid"/>
            <a:round/>
            <a:headEnd type="none" w="med" len="med"/>
            <a:tailEnd type="none" w="med" len="med"/>
          </a:ln>
          <a:effectLst/>
        </p:spPr>
        <p:txBody>
          <a:bodyPr wrap="none" anchor="ctr"/>
          <a:lstStyle/>
          <a:p>
            <a:pPr marL="285750" indent="-285750">
              <a:lnSpc>
                <a:spcPct val="150000"/>
              </a:lnSpc>
              <a:buFont typeface="Wingdings" panose="05000000000000000000" pitchFamily="2" charset="2"/>
              <a:buChar char="Ø"/>
              <a:defRPr/>
            </a:pPr>
            <a:r>
              <a:rPr lang="en-US" sz="1400" dirty="0" smtClean="0"/>
              <a:t> used </a:t>
            </a:r>
            <a:r>
              <a:rPr lang="en-US" sz="1400" dirty="0"/>
              <a:t>for importing data from external sources into</a:t>
            </a:r>
          </a:p>
          <a:p>
            <a:pPr>
              <a:lnSpc>
                <a:spcPct val="150000"/>
              </a:lnSpc>
              <a:defRPr/>
            </a:pPr>
            <a:r>
              <a:rPr lang="en-US" sz="1400" dirty="0" smtClean="0"/>
              <a:t>     </a:t>
            </a:r>
            <a:r>
              <a:rPr lang="en-US" sz="1400" dirty="0"/>
              <a:t>related Hadoop components like HDFS, HBase or </a:t>
            </a:r>
            <a:endParaRPr lang="en-US" sz="1400" dirty="0" smtClean="0"/>
          </a:p>
          <a:p>
            <a:pPr>
              <a:lnSpc>
                <a:spcPct val="150000"/>
              </a:lnSpc>
              <a:defRPr/>
            </a:pPr>
            <a:r>
              <a:rPr lang="en-US" sz="1400" dirty="0" smtClean="0"/>
              <a:t>     Hive</a:t>
            </a:r>
            <a:endParaRPr lang="en-US" sz="1400" dirty="0">
              <a:solidFill>
                <a:schemeClr val="tx2">
                  <a:lumMod val="50000"/>
                </a:schemeClr>
              </a:solidFill>
              <a:cs typeface="Arial" charset="0"/>
            </a:endParaRPr>
          </a:p>
        </p:txBody>
      </p:sp>
      <p:sp>
        <p:nvSpPr>
          <p:cNvPr id="9" name="Rounded Rectangular Callout 7"/>
          <p:cNvSpPr>
            <a:spLocks noChangeArrowheads="1"/>
          </p:cNvSpPr>
          <p:nvPr/>
        </p:nvSpPr>
        <p:spPr bwMode="auto">
          <a:xfrm>
            <a:off x="978794" y="4452939"/>
            <a:ext cx="5036611" cy="1566862"/>
          </a:xfrm>
          <a:prstGeom prst="wedgeRoundRectCallout">
            <a:avLst>
              <a:gd name="adj1" fmla="val 57088"/>
              <a:gd name="adj2" fmla="val 810"/>
              <a:gd name="adj3" fmla="val 16667"/>
            </a:avLst>
          </a:prstGeom>
          <a:solidFill>
            <a:schemeClr val="bg1"/>
          </a:solidFill>
          <a:ln w="6350" algn="ctr">
            <a:solidFill>
              <a:schemeClr val="bg2"/>
            </a:solidFill>
            <a:round/>
            <a:headEnd/>
            <a:tailEnd/>
          </a:ln>
        </p:spPr>
        <p:txBody>
          <a:bodyPr wrap="none" anchor="ctr"/>
          <a:lstStyle/>
          <a:p>
            <a:pPr marL="285750" indent="-285750">
              <a:lnSpc>
                <a:spcPct val="150000"/>
              </a:lnSpc>
              <a:buFont typeface="Wingdings" panose="05000000000000000000" pitchFamily="2" charset="2"/>
              <a:buChar char="Ø"/>
            </a:pPr>
            <a:r>
              <a:rPr lang="en-US" altLang="en-US" sz="1400" dirty="0" smtClean="0"/>
              <a:t>used </a:t>
            </a:r>
            <a:r>
              <a:rPr lang="en-US" altLang="en-US" sz="1400" dirty="0"/>
              <a:t>for collecting data from its origin and </a:t>
            </a:r>
            <a:r>
              <a:rPr lang="en-US" altLang="en-US" sz="1400" dirty="0" smtClean="0"/>
              <a:t>sending</a:t>
            </a:r>
          </a:p>
          <a:p>
            <a:pPr>
              <a:lnSpc>
                <a:spcPct val="150000"/>
              </a:lnSpc>
            </a:pPr>
            <a:r>
              <a:rPr lang="en-US" altLang="en-US" sz="1400" dirty="0" smtClean="0"/>
              <a:t>      </a:t>
            </a:r>
            <a:r>
              <a:rPr lang="en-US" altLang="en-US" sz="1400" dirty="0"/>
              <a:t>it </a:t>
            </a:r>
            <a:r>
              <a:rPr lang="en-US" altLang="en-US" sz="1400" dirty="0" smtClean="0"/>
              <a:t>back </a:t>
            </a:r>
            <a:r>
              <a:rPr lang="en-US" altLang="en-US" sz="1400" dirty="0"/>
              <a:t>to the resting location (HDFS).</a:t>
            </a:r>
          </a:p>
        </p:txBody>
      </p:sp>
    </p:spTree>
    <p:extLst>
      <p:ext uri="{BB962C8B-B14F-4D97-AF65-F5344CB8AC3E}">
        <p14:creationId xmlns:p14="http://schemas.microsoft.com/office/powerpoint/2010/main" val="268189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151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315059" y="1712890"/>
            <a:ext cx="8406911" cy="725511"/>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en-US" sz="1800" b="1" dirty="0" smtClean="0"/>
              <a:t>DATA STORAGE COMPONENT OF HADOOP Ecosystem –HBase</a:t>
            </a:r>
          </a:p>
          <a:p>
            <a:pPr>
              <a:lnSpc>
                <a:spcPct val="150000"/>
              </a:lnSpc>
            </a:pPr>
            <a:endParaRPr lang="en-US" altLang="en-US" dirty="0" smtClean="0"/>
          </a:p>
        </p:txBody>
      </p:sp>
      <p:sp>
        <p:nvSpPr>
          <p:cNvPr id="6" name="Rectangle 5"/>
          <p:cNvSpPr/>
          <p:nvPr/>
        </p:nvSpPr>
        <p:spPr>
          <a:xfrm>
            <a:off x="633046" y="2662238"/>
            <a:ext cx="1828800" cy="99536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ea typeface="Calibri"/>
                <a:cs typeface="Times New Roman"/>
              </a:rPr>
              <a:t>HBase</a:t>
            </a:r>
            <a:endParaRPr lang="en-US" sz="1800" dirty="0">
              <a:ea typeface="Calibri"/>
              <a:cs typeface="Times New Roman"/>
            </a:endParaRPr>
          </a:p>
        </p:txBody>
      </p:sp>
      <p:sp>
        <p:nvSpPr>
          <p:cNvPr id="7" name="Rounded Rectangular Callout 4"/>
          <p:cNvSpPr>
            <a:spLocks noChangeArrowheads="1"/>
          </p:cNvSpPr>
          <p:nvPr/>
        </p:nvSpPr>
        <p:spPr bwMode="auto">
          <a:xfrm>
            <a:off x="2883877" y="2662238"/>
            <a:ext cx="5767754" cy="2214562"/>
          </a:xfrm>
          <a:prstGeom prst="wedgeRoundRectCallout">
            <a:avLst>
              <a:gd name="adj1" fmla="val -55125"/>
              <a:gd name="adj2" fmla="val -21338"/>
              <a:gd name="adj3" fmla="val 16667"/>
            </a:avLst>
          </a:prstGeom>
          <a:solidFill>
            <a:schemeClr val="bg1"/>
          </a:solidFill>
          <a:ln w="6350" algn="ctr">
            <a:solidFill>
              <a:schemeClr val="bg2"/>
            </a:solidFill>
            <a:round/>
            <a:headEnd/>
            <a:tailEnd/>
          </a:ln>
        </p:spPr>
        <p:txBody>
          <a:bodyPr wrap="none" anchor="ctr"/>
          <a:lstStyle/>
          <a:p>
            <a:pPr marL="285750" indent="-285750">
              <a:lnSpc>
                <a:spcPct val="150000"/>
              </a:lnSpc>
              <a:buFont typeface="Wingdings" panose="05000000000000000000" pitchFamily="2" charset="2"/>
              <a:buChar char="Ø"/>
            </a:pPr>
            <a:r>
              <a:rPr lang="en-US" altLang="en-US" sz="1400" dirty="0" smtClean="0"/>
              <a:t>Is </a:t>
            </a:r>
            <a:r>
              <a:rPr lang="en-US" altLang="en-US" sz="1400" dirty="0"/>
              <a:t>a column-oriented database that uses HDFS for </a:t>
            </a:r>
          </a:p>
          <a:p>
            <a:pPr>
              <a:lnSpc>
                <a:spcPct val="150000"/>
              </a:lnSpc>
            </a:pPr>
            <a:r>
              <a:rPr lang="en-US" altLang="en-US" sz="1400" dirty="0" smtClean="0"/>
              <a:t>      underlying </a:t>
            </a:r>
            <a:r>
              <a:rPr lang="en-US" altLang="en-US" sz="1400" dirty="0"/>
              <a:t>storage of data.     </a:t>
            </a:r>
          </a:p>
          <a:p>
            <a:pPr marL="285750" indent="-285750">
              <a:lnSpc>
                <a:spcPct val="150000"/>
              </a:lnSpc>
              <a:buFont typeface="Wingdings" panose="05000000000000000000" pitchFamily="2" charset="2"/>
              <a:buChar char="Ø"/>
            </a:pPr>
            <a:r>
              <a:rPr lang="en-US" altLang="en-US" sz="1400" dirty="0" smtClean="0"/>
              <a:t>random </a:t>
            </a:r>
            <a:r>
              <a:rPr lang="en-US" altLang="en-US" sz="1400" dirty="0"/>
              <a:t>reads and also batch computations </a:t>
            </a:r>
          </a:p>
          <a:p>
            <a:pPr>
              <a:lnSpc>
                <a:spcPct val="150000"/>
              </a:lnSpc>
            </a:pPr>
            <a:r>
              <a:rPr lang="en-US" altLang="en-US" sz="1400" dirty="0" smtClean="0"/>
              <a:t>      using </a:t>
            </a:r>
            <a:r>
              <a:rPr lang="en-US" altLang="en-US" sz="1400" dirty="0"/>
              <a:t>MapReduce. </a:t>
            </a:r>
          </a:p>
        </p:txBody>
      </p:sp>
    </p:spTree>
    <p:extLst>
      <p:ext uri="{BB962C8B-B14F-4D97-AF65-F5344CB8AC3E}">
        <p14:creationId xmlns:p14="http://schemas.microsoft.com/office/powerpoint/2010/main" val="136025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253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0"/>
            <a:ext cx="9143999" cy="1002135"/>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315058" y="1378039"/>
            <a:ext cx="8477250" cy="1550832"/>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en-US" sz="1800" b="1" dirty="0" smtClean="0"/>
              <a:t>MONITORING, MANAGEMENT AND ORCHESTRATION COMPONENTS OF HADOOP ECOSYSTEM-  Oozie and  Zookeeper</a:t>
            </a:r>
          </a:p>
          <a:p>
            <a:endParaRPr lang="en-US" altLang="en-US" dirty="0" smtClean="0"/>
          </a:p>
        </p:txBody>
      </p:sp>
      <p:sp>
        <p:nvSpPr>
          <p:cNvPr id="6" name="Rectangle 5"/>
          <p:cNvSpPr/>
          <p:nvPr/>
        </p:nvSpPr>
        <p:spPr>
          <a:xfrm>
            <a:off x="439863" y="3192898"/>
            <a:ext cx="1758462" cy="9921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ea typeface="Calibri"/>
                <a:cs typeface="Times New Roman"/>
              </a:rPr>
              <a:t>Oozie</a:t>
            </a:r>
            <a:endParaRPr lang="en-US" sz="1800" dirty="0">
              <a:ea typeface="Calibri"/>
              <a:cs typeface="Times New Roman"/>
            </a:endParaRPr>
          </a:p>
        </p:txBody>
      </p:sp>
      <p:sp>
        <p:nvSpPr>
          <p:cNvPr id="7" name="Rectangle 6"/>
          <p:cNvSpPr/>
          <p:nvPr/>
        </p:nvSpPr>
        <p:spPr>
          <a:xfrm>
            <a:off x="439863" y="5105401"/>
            <a:ext cx="1758462" cy="9906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15000"/>
              </a:lnSpc>
              <a:spcBef>
                <a:spcPts val="0"/>
              </a:spcBef>
              <a:spcAft>
                <a:spcPts val="1000"/>
              </a:spcAft>
              <a:defRPr/>
            </a:pPr>
            <a:r>
              <a:rPr lang="en-US" sz="1800" b="1" dirty="0">
                <a:ea typeface="Calibri"/>
                <a:cs typeface="Times New Roman"/>
              </a:rPr>
              <a:t>Zookeeper</a:t>
            </a:r>
            <a:endParaRPr lang="en-US" sz="1800" dirty="0">
              <a:ea typeface="Calibri"/>
              <a:cs typeface="Times New Roman"/>
            </a:endParaRPr>
          </a:p>
        </p:txBody>
      </p:sp>
      <p:sp>
        <p:nvSpPr>
          <p:cNvPr id="8" name="Rounded Rectangular Callout 5"/>
          <p:cNvSpPr>
            <a:spLocks noChangeArrowheads="1"/>
          </p:cNvSpPr>
          <p:nvPr/>
        </p:nvSpPr>
        <p:spPr bwMode="auto">
          <a:xfrm>
            <a:off x="2820473" y="2501185"/>
            <a:ext cx="6042173" cy="2375615"/>
          </a:xfrm>
          <a:prstGeom prst="wedgeRoundRectCallout">
            <a:avLst>
              <a:gd name="adj1" fmla="val -59528"/>
              <a:gd name="adj2" fmla="val 11190"/>
              <a:gd name="adj3" fmla="val 16667"/>
            </a:avLst>
          </a:prstGeom>
          <a:solidFill>
            <a:schemeClr val="bg1"/>
          </a:solidFill>
          <a:ln w="6350" algn="ctr">
            <a:solidFill>
              <a:schemeClr val="bg2"/>
            </a:solidFill>
            <a:round/>
            <a:headEnd/>
            <a:tailEnd/>
          </a:ln>
        </p:spPr>
        <p:txBody>
          <a:bodyPr wrap="none" anchor="ctr"/>
          <a:lstStyle/>
          <a:p>
            <a:pPr marL="285750" indent="-285750">
              <a:lnSpc>
                <a:spcPct val="150000"/>
              </a:lnSpc>
              <a:buFont typeface="Wingdings" panose="05000000000000000000" pitchFamily="2" charset="2"/>
              <a:buChar char="Ø"/>
            </a:pPr>
            <a:r>
              <a:rPr lang="en-US" altLang="en-US" sz="1400" dirty="0" smtClean="0"/>
              <a:t>is </a:t>
            </a:r>
            <a:r>
              <a:rPr lang="en-US" altLang="en-US" sz="1400" dirty="0"/>
              <a:t>a workflow scheduler where the workflows are </a:t>
            </a:r>
            <a:endParaRPr lang="en-US" altLang="en-US" sz="1400" dirty="0" smtClean="0"/>
          </a:p>
          <a:p>
            <a:pPr>
              <a:lnSpc>
                <a:spcPct val="150000"/>
              </a:lnSpc>
            </a:pPr>
            <a:r>
              <a:rPr lang="en-US" altLang="en-US" sz="1400" dirty="0" smtClean="0"/>
              <a:t>      expressed as </a:t>
            </a:r>
            <a:r>
              <a:rPr lang="en-US" altLang="en-US" sz="1400" dirty="0"/>
              <a:t>Directed Acyclic Graphs.        </a:t>
            </a:r>
          </a:p>
          <a:p>
            <a:pPr marL="285750" indent="-285750">
              <a:lnSpc>
                <a:spcPct val="150000"/>
              </a:lnSpc>
              <a:buFont typeface="Wingdings" panose="05000000000000000000" pitchFamily="2" charset="2"/>
              <a:buChar char="Ø"/>
            </a:pPr>
            <a:r>
              <a:rPr lang="en-US" altLang="en-US" sz="1400" dirty="0" smtClean="0"/>
              <a:t>makes </a:t>
            </a:r>
            <a:r>
              <a:rPr lang="en-US" altLang="en-US" sz="1400" dirty="0"/>
              <a:t>use of a database to store all the running </a:t>
            </a:r>
            <a:endParaRPr lang="en-US" altLang="en-US" sz="1400" dirty="0" smtClean="0"/>
          </a:p>
          <a:p>
            <a:pPr>
              <a:lnSpc>
                <a:spcPct val="150000"/>
              </a:lnSpc>
            </a:pPr>
            <a:r>
              <a:rPr lang="en-US" altLang="en-US" sz="1400" dirty="0" smtClean="0"/>
              <a:t>      workflow instances</a:t>
            </a:r>
            <a:r>
              <a:rPr lang="en-US" altLang="en-US" sz="1400" dirty="0"/>
              <a:t>, their states ad variables along with </a:t>
            </a:r>
            <a:endParaRPr lang="en-US" altLang="en-US" sz="1400" dirty="0" smtClean="0"/>
          </a:p>
          <a:p>
            <a:pPr>
              <a:lnSpc>
                <a:spcPct val="150000"/>
              </a:lnSpc>
            </a:pPr>
            <a:r>
              <a:rPr lang="en-US" altLang="en-US" sz="1400" dirty="0" smtClean="0"/>
              <a:t>      the </a:t>
            </a:r>
            <a:r>
              <a:rPr lang="en-US" altLang="en-US" sz="1400" dirty="0"/>
              <a:t>workflow </a:t>
            </a:r>
            <a:r>
              <a:rPr lang="en-US" altLang="en-US" sz="1400" dirty="0" smtClean="0"/>
              <a:t>definitions </a:t>
            </a:r>
            <a:r>
              <a:rPr lang="en-US" altLang="en-US" sz="1400" dirty="0"/>
              <a:t>to manage Hadoop jobs</a:t>
            </a:r>
          </a:p>
        </p:txBody>
      </p:sp>
      <p:sp>
        <p:nvSpPr>
          <p:cNvPr id="9" name="Rounded Rectangular Callout 6"/>
          <p:cNvSpPr>
            <a:spLocks noChangeArrowheads="1"/>
          </p:cNvSpPr>
          <p:nvPr/>
        </p:nvSpPr>
        <p:spPr bwMode="auto">
          <a:xfrm>
            <a:off x="2975020" y="5105401"/>
            <a:ext cx="4816698" cy="1160463"/>
          </a:xfrm>
          <a:prstGeom prst="wedgeRoundRectCallout">
            <a:avLst>
              <a:gd name="adj1" fmla="val -65071"/>
              <a:gd name="adj2" fmla="val 4443"/>
              <a:gd name="adj3" fmla="val 16667"/>
            </a:avLst>
          </a:prstGeom>
          <a:solidFill>
            <a:schemeClr val="bg1"/>
          </a:solidFill>
          <a:ln w="6350" algn="ctr">
            <a:solidFill>
              <a:schemeClr val="bg2"/>
            </a:solidFill>
            <a:round/>
            <a:headEnd/>
            <a:tailEnd/>
          </a:ln>
        </p:spPr>
        <p:txBody>
          <a:bodyPr wrap="none" anchor="ctr"/>
          <a:lstStyle/>
          <a:p>
            <a:pPr marL="285750" indent="-285750">
              <a:lnSpc>
                <a:spcPct val="150000"/>
              </a:lnSpc>
              <a:buFont typeface="Wingdings" panose="05000000000000000000" pitchFamily="2" charset="2"/>
              <a:buChar char="Ø"/>
            </a:pPr>
            <a:r>
              <a:rPr lang="en-US" altLang="en-US" sz="1400" dirty="0" smtClean="0"/>
              <a:t>provides </a:t>
            </a:r>
            <a:r>
              <a:rPr lang="en-US" altLang="en-US" sz="1400" dirty="0"/>
              <a:t>simple, fast, reliable and ordered </a:t>
            </a:r>
            <a:endParaRPr lang="en-US" altLang="en-US" sz="1400" dirty="0" smtClean="0"/>
          </a:p>
          <a:p>
            <a:pPr>
              <a:lnSpc>
                <a:spcPct val="150000"/>
              </a:lnSpc>
            </a:pPr>
            <a:r>
              <a:rPr lang="en-US" altLang="en-US" sz="1400" dirty="0"/>
              <a:t> </a:t>
            </a:r>
            <a:r>
              <a:rPr lang="en-US" altLang="en-US" sz="1400" dirty="0" smtClean="0"/>
              <a:t> operational </a:t>
            </a:r>
            <a:r>
              <a:rPr lang="en-US" altLang="en-US" sz="1400" dirty="0"/>
              <a:t>services for a Hadoop cluster.</a:t>
            </a:r>
          </a:p>
        </p:txBody>
      </p:sp>
    </p:spTree>
    <p:extLst>
      <p:ext uri="{BB962C8B-B14F-4D97-AF65-F5344CB8AC3E}">
        <p14:creationId xmlns:p14="http://schemas.microsoft.com/office/powerpoint/2010/main" val="409720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355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
          <p:cNvSpPr>
            <a:spLocks noGrp="1"/>
          </p:cNvSpPr>
          <p:nvPr>
            <p:ph type="title"/>
          </p:nvPr>
        </p:nvSpPr>
        <p:spPr>
          <a:xfrm>
            <a:off x="1" y="60849"/>
            <a:ext cx="9143999" cy="941286"/>
          </a:xfrm>
        </p:spPr>
        <p:txBody>
          <a:bodyPr/>
          <a:lstStyle/>
          <a:p>
            <a:pPr>
              <a:lnSpc>
                <a:spcPct val="150000"/>
              </a:lnSpc>
            </a:pPr>
            <a:r>
              <a:rPr lang="en-US" altLang="en-US" dirty="0"/>
              <a:t>Hadoop Components (Contd..)</a:t>
            </a:r>
          </a:p>
        </p:txBody>
      </p:sp>
      <p:sp>
        <p:nvSpPr>
          <p:cNvPr id="5" name="Content Placeholder 2"/>
          <p:cNvSpPr txBox="1">
            <a:spLocks/>
          </p:cNvSpPr>
          <p:nvPr/>
        </p:nvSpPr>
        <p:spPr>
          <a:xfrm>
            <a:off x="422031" y="1352282"/>
            <a:ext cx="8477250" cy="2649805"/>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1800" b="1" dirty="0" smtClean="0">
                <a:latin typeface="+mj-lt"/>
              </a:rPr>
              <a:t>AMBARI </a:t>
            </a:r>
          </a:p>
          <a:p>
            <a:pPr>
              <a:lnSpc>
                <a:spcPct val="150000"/>
              </a:lnSpc>
              <a:buFont typeface="Wingdings" panose="05000000000000000000" pitchFamily="2" charset="2"/>
              <a:buChar char="Ø"/>
            </a:pPr>
            <a:r>
              <a:rPr lang="en-US" altLang="en-US" sz="1400" dirty="0" smtClean="0"/>
              <a:t>provides easy to use web user interface for Hadoop management.</a:t>
            </a:r>
          </a:p>
          <a:p>
            <a:pPr>
              <a:lnSpc>
                <a:spcPct val="150000"/>
              </a:lnSpc>
              <a:buFont typeface="Wingdings" panose="05000000000000000000" pitchFamily="2" charset="2"/>
              <a:buChar char="Ø"/>
            </a:pPr>
            <a:r>
              <a:rPr lang="en-US" altLang="en-US" sz="1400" dirty="0" smtClean="0"/>
              <a:t>provides step-by-step wizard for installing Hadoop ecosystem services.</a:t>
            </a:r>
          </a:p>
          <a:p>
            <a:pPr>
              <a:lnSpc>
                <a:spcPct val="150000"/>
              </a:lnSpc>
              <a:buFont typeface="Wingdings" panose="05000000000000000000" pitchFamily="2" charset="2"/>
              <a:buChar char="Ø"/>
            </a:pPr>
            <a:r>
              <a:rPr lang="en-US" altLang="en-US" sz="1400" dirty="0" smtClean="0"/>
              <a:t>facilitates the metrics collection, alert framework, which can monitor the health status of the Hadoop cluster.</a:t>
            </a:r>
          </a:p>
          <a:p>
            <a:pPr marL="0" indent="0">
              <a:lnSpc>
                <a:spcPct val="150000"/>
              </a:lnSpc>
              <a:buNone/>
            </a:pPr>
            <a:endParaRPr lang="en-US" altLang="en-US" sz="1400" dirty="0" smtClean="0"/>
          </a:p>
          <a:p>
            <a:pPr marL="0" indent="0">
              <a:lnSpc>
                <a:spcPct val="150000"/>
              </a:lnSpc>
              <a:buNone/>
            </a:pPr>
            <a:r>
              <a:rPr lang="en-US" altLang="en-US" sz="1800" b="1" dirty="0" smtClean="0">
                <a:latin typeface="+mj-lt"/>
              </a:rPr>
              <a:t>MAHAUT</a:t>
            </a:r>
          </a:p>
          <a:p>
            <a:pPr>
              <a:lnSpc>
                <a:spcPct val="150000"/>
              </a:lnSpc>
              <a:buFont typeface="Wingdings" panose="05000000000000000000" pitchFamily="2" charset="2"/>
              <a:buChar char="Ø"/>
            </a:pPr>
            <a:r>
              <a:rPr lang="en-US" altLang="en-US" sz="1400" dirty="0" smtClean="0"/>
              <a:t>provides implementation of various machine learning algorithms.</a:t>
            </a:r>
          </a:p>
          <a:p>
            <a:pPr>
              <a:lnSpc>
                <a:spcPct val="150000"/>
              </a:lnSpc>
              <a:buFont typeface="Wingdings" panose="05000000000000000000" pitchFamily="2" charset="2"/>
              <a:buChar char="Ø"/>
            </a:pPr>
            <a:r>
              <a:rPr lang="en-US" altLang="en-US" sz="1400" dirty="0" smtClean="0"/>
              <a:t>helps with considering user behavior in providing suggestions, categorizing and classifying the items, supporting in implementation group mining or item set mining.</a:t>
            </a:r>
          </a:p>
          <a:p>
            <a:pPr marL="0" indent="0">
              <a:lnSpc>
                <a:spcPct val="150000"/>
              </a:lnSpc>
              <a:buNone/>
            </a:pPr>
            <a:endParaRPr lang="en-US" altLang="en-US" sz="3200" b="1" dirty="0" smtClean="0"/>
          </a:p>
          <a:p>
            <a:pPr>
              <a:lnSpc>
                <a:spcPct val="150000"/>
              </a:lnSpc>
            </a:pPr>
            <a:endParaRPr lang="en-US" altLang="en-US" sz="3200" dirty="0" smtClean="0"/>
          </a:p>
        </p:txBody>
      </p:sp>
    </p:spTree>
    <p:extLst>
      <p:ext uri="{BB962C8B-B14F-4D97-AF65-F5344CB8AC3E}">
        <p14:creationId xmlns:p14="http://schemas.microsoft.com/office/powerpoint/2010/main" val="45652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Hadoop Components (Contd..)</a:t>
            </a:r>
            <a:endParaRPr lang="en-US" dirty="0"/>
          </a:p>
        </p:txBody>
      </p:sp>
      <p:pic>
        <p:nvPicPr>
          <p:cNvPr id="5" name="Picture 4"/>
          <p:cNvPicPr/>
          <p:nvPr/>
        </p:nvPicPr>
        <p:blipFill rotWithShape="1">
          <a:blip r:embed="rId2"/>
          <a:srcRect t="52381" r="50451" b="15179"/>
          <a:stretch/>
        </p:blipFill>
        <p:spPr bwMode="auto">
          <a:xfrm>
            <a:off x="965247" y="1289734"/>
            <a:ext cx="6331243" cy="2391312"/>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t="52381" r="49168" b="19643"/>
          <a:stretch/>
        </p:blipFill>
        <p:spPr bwMode="auto">
          <a:xfrm>
            <a:off x="965246" y="3956536"/>
            <a:ext cx="6331243" cy="20925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17949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srcRect t="24703" r="49810" b="12202"/>
          <a:stretch/>
        </p:blipFill>
        <p:spPr bwMode="auto">
          <a:xfrm>
            <a:off x="1195436" y="1425355"/>
            <a:ext cx="6600410" cy="4576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43623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4700" y="4921030"/>
            <a:ext cx="9144000" cy="1362097"/>
          </a:xfrm>
        </p:spPr>
        <p:txBody>
          <a:bodyPr/>
          <a:lstStyle/>
          <a:p>
            <a:pPr>
              <a:lnSpc>
                <a:spcPct val="150000"/>
              </a:lnSpc>
            </a:pPr>
            <a:r>
              <a:rPr lang="en-US" sz="3600" b="1" dirty="0"/>
              <a:t>Configuring and </a:t>
            </a:r>
            <a:r>
              <a:rPr lang="en-US" sz="3600" b="1" dirty="0" smtClean="0"/>
              <a:t>Running </a:t>
            </a:r>
            <a:r>
              <a:rPr lang="en-US" sz="3600" b="1" dirty="0"/>
              <a:t>the jobs on remote server from Studio</a:t>
            </a:r>
            <a:endParaRPr lang="fr-FR" sz="3600" b="1" dirty="0">
              <a:latin typeface="+mj-lt"/>
            </a:endParaRPr>
          </a:p>
        </p:txBody>
      </p:sp>
    </p:spTree>
    <p:extLst>
      <p:ext uri="{BB962C8B-B14F-4D97-AF65-F5344CB8AC3E}">
        <p14:creationId xmlns:p14="http://schemas.microsoft.com/office/powerpoint/2010/main" val="383235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Configuring and running the jobs on remote server from </a:t>
            </a:r>
            <a:r>
              <a:rPr lang="en-US" dirty="0" smtClean="0"/>
              <a:t>Studio</a:t>
            </a:r>
            <a:endParaRPr lang="en-US" dirty="0"/>
          </a:p>
        </p:txBody>
      </p:sp>
      <p:sp>
        <p:nvSpPr>
          <p:cNvPr id="3" name="Content Placeholder 2"/>
          <p:cNvSpPr>
            <a:spLocks noGrp="1"/>
          </p:cNvSpPr>
          <p:nvPr>
            <p:ph idx="1"/>
          </p:nvPr>
        </p:nvSpPr>
        <p:spPr>
          <a:xfrm>
            <a:off x="139490" y="1455009"/>
            <a:ext cx="8845484" cy="4643751"/>
          </a:xfrm>
        </p:spPr>
        <p:txBody>
          <a:bodyPr/>
          <a:lstStyle/>
          <a:p>
            <a:pPr lvl="0" algn="just">
              <a:lnSpc>
                <a:spcPct val="150000"/>
              </a:lnSpc>
              <a:buFont typeface="Wingdings" panose="05000000000000000000" pitchFamily="2" charset="2"/>
              <a:buChar char="Ø"/>
            </a:pPr>
            <a:r>
              <a:rPr lang="en-US" sz="1800" dirty="0"/>
              <a:t>Distant run configuration (Talend &gt; Run/Debug)</a:t>
            </a:r>
          </a:p>
          <a:p>
            <a:pPr lvl="1" algn="just">
              <a:lnSpc>
                <a:spcPct val="150000"/>
              </a:lnSpc>
              <a:buFont typeface="Wingdings" panose="05000000000000000000" pitchFamily="2" charset="2"/>
              <a:buChar char="Ø"/>
            </a:pPr>
            <a:r>
              <a:rPr lang="en-US" sz="1400" dirty="0"/>
              <a:t>In Talend Studio, we can transfer, via a Command line, your Jobs on a distant server, which will be in charge of deploying and executing them. To remotely execute our Jobs, we need to configure the remote server details in the Studio preferences. To configure the Command line we will use:</a:t>
            </a:r>
          </a:p>
          <a:p>
            <a:pPr marL="517525" lvl="1" indent="-342900" algn="just">
              <a:lnSpc>
                <a:spcPct val="150000"/>
              </a:lnSpc>
              <a:buFont typeface="+mj-lt"/>
              <a:buAutoNum type="arabicPeriod"/>
            </a:pPr>
            <a:r>
              <a:rPr lang="en-US" sz="1400" dirty="0"/>
              <a:t>From the menu bar, click Window &gt; Preferences to open the [Preferences] dialog box.</a:t>
            </a:r>
          </a:p>
          <a:p>
            <a:pPr marL="517525" lvl="1" indent="-342900" algn="just">
              <a:lnSpc>
                <a:spcPct val="150000"/>
              </a:lnSpc>
              <a:buFont typeface="+mj-lt"/>
              <a:buAutoNum type="arabicPeriod"/>
            </a:pPr>
            <a:r>
              <a:rPr lang="en-US" sz="1400" dirty="0"/>
              <a:t>Expand the Talend and the </a:t>
            </a:r>
            <a:endParaRPr lang="en-US" sz="1400" dirty="0" smtClean="0"/>
          </a:p>
          <a:p>
            <a:pPr marL="174625" lvl="1" indent="0" algn="just">
              <a:lnSpc>
                <a:spcPct val="150000"/>
              </a:lnSpc>
              <a:buNone/>
            </a:pPr>
            <a:r>
              <a:rPr lang="en-US" sz="1400" dirty="0" smtClean="0"/>
              <a:t>Run/Debug nodes </a:t>
            </a:r>
            <a:r>
              <a:rPr lang="en-US" sz="1400" dirty="0"/>
              <a:t>in succession </a:t>
            </a:r>
            <a:endParaRPr lang="en-US" sz="1400" dirty="0" smtClean="0"/>
          </a:p>
          <a:p>
            <a:pPr marL="174625" lvl="1" indent="0" algn="just">
              <a:lnSpc>
                <a:spcPct val="150000"/>
              </a:lnSpc>
              <a:buNone/>
            </a:pPr>
            <a:r>
              <a:rPr lang="en-US" sz="1400" dirty="0" smtClean="0"/>
              <a:t>and </a:t>
            </a:r>
            <a:r>
              <a:rPr lang="en-US" sz="1400" dirty="0"/>
              <a:t>then click Remote.</a:t>
            </a:r>
          </a:p>
          <a:p>
            <a:pPr lvl="1"/>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434386" y="3405808"/>
            <a:ext cx="5378312" cy="2835965"/>
          </a:xfrm>
          <a:prstGeom prst="rect">
            <a:avLst/>
          </a:prstGeom>
        </p:spPr>
      </p:pic>
    </p:spTree>
    <p:extLst>
      <p:ext uri="{BB962C8B-B14F-4D97-AF65-F5344CB8AC3E}">
        <p14:creationId xmlns:p14="http://schemas.microsoft.com/office/powerpoint/2010/main" val="362996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9NJpmCcUEUqQ.kUX.Qft5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tO79x2FegUSkyWqt8wDfj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CBaRTlHD5USSqLLSlQnra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JkXFhYOMs0GJKo9nyZY7P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pVIro1kAQ0iqANTJ_nogX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s7kfj75s.kWy25RnnQbcH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sv8F6Buxxk2sX_qz6Onsj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YHBFYLGL7EeVb096WbHd6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lend_Class_Materail_v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Section break">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sing slides">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nformatica_Basic_Day1_Mod1">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 fonts">
      <a:majorFont>
        <a:latin typeface="Arial"/>
        <a:ea typeface=""/>
        <a:cs typeface=""/>
      </a:majorFont>
      <a:minorFont>
        <a:latin typeface="Arial"/>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bg2"/>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spcBef>
            <a:spcPct val="0"/>
          </a:spcBef>
          <a:spcAft>
            <a:spcPct val="0"/>
          </a:spcAft>
          <a:buClrTx/>
          <a:buSzTx/>
          <a:buFontTx/>
          <a:buNone/>
          <a:tabLst/>
          <a:defRPr kumimoji="0" sz="1600" i="0" u="none" strike="noStrike" cap="none" normalizeH="0" baseline="0" dirty="0" smtClean="0">
            <a:ln>
              <a:noFill/>
            </a:ln>
            <a:solidFill>
              <a:schemeClr val="tx2">
                <a:lumMod val="50000"/>
              </a:schemeClr>
            </a:solidFill>
            <a:effectLst/>
            <a:latin typeface="+mn-lt"/>
            <a:cs typeface="Arial" charset="0"/>
          </a:defRPr>
        </a:defPPr>
      </a:lstStyle>
    </a:spDef>
    <a:lnDef>
      <a:spPr bwMode="auto">
        <a:solidFill>
          <a:schemeClr val="accent6"/>
        </a:solidFill>
        <a:ln w="6350" cap="flat" cmpd="sng" algn="ctr">
          <a:solidFill>
            <a:schemeClr val="bg2"/>
          </a:solidFill>
          <a:prstDash val="solid"/>
          <a:round/>
          <a:headEnd type="none" w="med" len="med"/>
          <a:tailEnd type="none" w="med" len="med"/>
        </a:ln>
        <a:effectLst/>
      </a:spPr>
      <a:bodyPr/>
      <a:lst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2F27FA532E1440BBB216045CCA2436" ma:contentTypeVersion="0" ma:contentTypeDescription="Create a new document." ma:contentTypeScope="" ma:versionID="3ba8609c7665c84a77543b3bac825d5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29AEC3-7EC0-4F82-BB0A-6F9A32F6B2AD}">
  <ds:schemaRefs>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D9F3D6CE-F9C0-4AB1-BFB9-2749B7C931F1}">
  <ds:schemaRefs>
    <ds:schemaRef ds:uri="http://schemas.microsoft.com/sharepoint/v3/contenttype/forms"/>
  </ds:schemaRefs>
</ds:datastoreItem>
</file>

<file path=customXml/itemProps3.xml><?xml version="1.0" encoding="utf-8"?>
<ds:datastoreItem xmlns:ds="http://schemas.openxmlformats.org/officeDocument/2006/customXml" ds:itemID="{2EDCD6D0-C0C6-4B37-8E1F-634563C017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Talend_Class_Materail_v1</Template>
  <TotalTime>458</TotalTime>
  <Words>6946</Words>
  <Application>Microsoft Office PowerPoint</Application>
  <PresentationFormat>On-screen Show (4:3)</PresentationFormat>
  <Paragraphs>993</Paragraphs>
  <Slides>116</Slides>
  <Notes>1</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116</vt:i4>
      </vt:variant>
    </vt:vector>
  </HeadingPairs>
  <TitlesOfParts>
    <vt:vector size="121" baseType="lpstr">
      <vt:lpstr>Talend_Class_Materail_v1</vt:lpstr>
      <vt:lpstr>Section break</vt:lpstr>
      <vt:lpstr>Closing slides</vt:lpstr>
      <vt:lpstr>Informatica_Basic_Day1_Mod1</vt:lpstr>
      <vt:lpstr>think-cell Slide</vt:lpstr>
      <vt:lpstr>Talend Training</vt:lpstr>
      <vt:lpstr>Table of Contents</vt:lpstr>
      <vt:lpstr>Talend Introduction and Architecture</vt:lpstr>
      <vt:lpstr>Talend - Introduction</vt:lpstr>
      <vt:lpstr>Scope</vt:lpstr>
      <vt:lpstr>History</vt:lpstr>
      <vt:lpstr>Products</vt:lpstr>
      <vt:lpstr> Products (Contd..)</vt:lpstr>
      <vt:lpstr>Talend - Architecture</vt:lpstr>
      <vt:lpstr>Talend – Architecture (Contd..)</vt:lpstr>
      <vt:lpstr>Talend Data Integration</vt:lpstr>
      <vt:lpstr>Configuring Talend</vt:lpstr>
      <vt:lpstr>Configuring Talend (Contd..)</vt:lpstr>
      <vt:lpstr>Configuring Talend (Contd..)</vt:lpstr>
      <vt:lpstr>Configuring Talend (Contd..)</vt:lpstr>
      <vt:lpstr>Data Integration Basics</vt:lpstr>
      <vt:lpstr>  Creating DB Connection </vt:lpstr>
      <vt:lpstr>Creating DB Connection (Contd..)</vt:lpstr>
      <vt:lpstr>Database Connection Parameters</vt:lpstr>
      <vt:lpstr>Database Connection Parameters (Contd..)</vt:lpstr>
      <vt:lpstr>Importing tables from DB</vt:lpstr>
      <vt:lpstr>Importing tables from DB (Contd..)</vt:lpstr>
      <vt:lpstr>Importing tables from DB (Contd..)</vt:lpstr>
      <vt:lpstr>Importing tables from DB (Contd..)</vt:lpstr>
      <vt:lpstr>Importing tables from DB (Contd..)</vt:lpstr>
      <vt:lpstr>Creating a Sample Job</vt:lpstr>
      <vt:lpstr>Creating a Sample Job (Contd..)</vt:lpstr>
      <vt:lpstr>Creating a Sample Job (Contd..)</vt:lpstr>
      <vt:lpstr>Creating a Sample Job (Contd..)</vt:lpstr>
      <vt:lpstr>Context Parameters</vt:lpstr>
      <vt:lpstr>Context Parameters (Contd..)</vt:lpstr>
      <vt:lpstr>Context Parameters (Contd..)</vt:lpstr>
      <vt:lpstr>Defining Contexts</vt:lpstr>
      <vt:lpstr>Defining Contexts (Contd..)</vt:lpstr>
      <vt:lpstr>Defining Contexts (Contd..)</vt:lpstr>
      <vt:lpstr>Defining Contexts (Contd..)</vt:lpstr>
      <vt:lpstr>Defining Variables</vt:lpstr>
      <vt:lpstr>Defining Variables (Contd..)</vt:lpstr>
      <vt:lpstr>Defining Variables (Contd..)</vt:lpstr>
      <vt:lpstr>Defining Variables (Contd..)</vt:lpstr>
      <vt:lpstr>Defining Variables (Contd..)</vt:lpstr>
      <vt:lpstr>How to define variables from the Component view?</vt:lpstr>
      <vt:lpstr>How to define variables from the Component view? (Contd..)</vt:lpstr>
      <vt:lpstr>How to define variables from the Component view? (Contd..)</vt:lpstr>
      <vt:lpstr>Running the Job Locally</vt:lpstr>
      <vt:lpstr>Important Components of Talend DI</vt:lpstr>
      <vt:lpstr>Components of Talend DI</vt:lpstr>
      <vt:lpstr>Transformation / Processing Components</vt:lpstr>
      <vt:lpstr>Transformation Components (Contd..)</vt:lpstr>
      <vt:lpstr>Transformation Components (Contd..)</vt:lpstr>
      <vt:lpstr>Transformation Components (Contd..)</vt:lpstr>
      <vt:lpstr>Transformation Components (Contd..)</vt:lpstr>
      <vt:lpstr>Transformation Components (Contd..)</vt:lpstr>
      <vt:lpstr>Transformation Components (Contd..)</vt:lpstr>
      <vt:lpstr>Transformation Components (Contd..)</vt:lpstr>
      <vt:lpstr>Transformation Components (Contd..)</vt:lpstr>
      <vt:lpstr>Transformation Components (Contd..)</vt:lpstr>
      <vt:lpstr>Transformation Components (Contd..)</vt:lpstr>
      <vt:lpstr>Transformation Components (Contd..)</vt:lpstr>
      <vt:lpstr>Database Component</vt:lpstr>
      <vt:lpstr>Database Component (Contd..)</vt:lpstr>
      <vt:lpstr>Database Component (Contd..)</vt:lpstr>
      <vt:lpstr>Database Component (Contd..)</vt:lpstr>
      <vt:lpstr>ELT</vt:lpstr>
      <vt:lpstr>ELT (Contd..)</vt:lpstr>
      <vt:lpstr>Parent and Child Job (tParallelize &amp; tRun)</vt:lpstr>
      <vt:lpstr>tParallelize &amp; tRun (Contd..)</vt:lpstr>
      <vt:lpstr>Talend Big Data DI  and  Hadoop Components</vt:lpstr>
      <vt:lpstr>PowerPoint Presentation</vt:lpstr>
      <vt:lpstr>Talend Big Data DI (Contd..)</vt:lpstr>
      <vt:lpstr>Obstacles: Big Data Integration Challenges </vt:lpstr>
      <vt:lpstr>Solution: Talend Big Data</vt:lpstr>
      <vt:lpstr>Solution: Talend Big Data (Contd..)</vt:lpstr>
      <vt:lpstr>Talend Big Data DI (Contd..)</vt:lpstr>
      <vt:lpstr>Talend Big Data DI (Contd..)</vt:lpstr>
      <vt:lpstr>Talend Big Data DI (Contd..)</vt:lpstr>
      <vt:lpstr>Talend Big Data DI (Contd..)</vt:lpstr>
      <vt:lpstr>Talend Big Data DI (Contd..)</vt:lpstr>
      <vt:lpstr>Talend Big Data DI (Contd..)</vt:lpstr>
      <vt:lpstr>Talend Big Data DI (Contd..)</vt:lpstr>
      <vt:lpstr>Talend Big Data DI (Contd..)</vt:lpstr>
      <vt:lpstr>Talend Big Data DI (Contd..)</vt:lpstr>
      <vt:lpstr>Talend Big Data DI (Contd..)</vt:lpstr>
      <vt:lpstr>Hadoop Components</vt:lpstr>
      <vt:lpstr>Hadoop Components (Contd..)</vt:lpstr>
      <vt:lpstr>Hadoop Components (Contd..)</vt:lpstr>
      <vt:lpstr>PowerPoint Presentation</vt:lpstr>
      <vt:lpstr>Hadoop Components (Contd..)</vt:lpstr>
      <vt:lpstr>Hadoop Components (Contd..)</vt:lpstr>
      <vt:lpstr>Hadoop Components (Contd..)</vt:lpstr>
      <vt:lpstr>Hadoop Components (Contd..)</vt:lpstr>
      <vt:lpstr>Hadoop Components (Contd..)</vt:lpstr>
      <vt:lpstr>Hadoop Components (Contd..)</vt:lpstr>
      <vt:lpstr>Hadoop Components (Contd..)</vt:lpstr>
      <vt:lpstr>Hadoop Components (Contd..)</vt:lpstr>
      <vt:lpstr>Hadoop Components (Contd..)</vt:lpstr>
      <vt:lpstr>PowerPoint Presentation</vt:lpstr>
      <vt:lpstr>Configuring and Running the jobs on remote server from Studio</vt:lpstr>
      <vt:lpstr>Configuring and running the jobs on remote server from Studio</vt:lpstr>
      <vt:lpstr>Configuring and running the jobs on remote server from Studio (Contd..)</vt:lpstr>
      <vt:lpstr>Configuring and running the jobs on remote server from Studio (Contd..)</vt:lpstr>
      <vt:lpstr>Run a Job Remotely</vt:lpstr>
      <vt:lpstr>Run a Job Remotely (Contd..)</vt:lpstr>
      <vt:lpstr>Talend Administration center</vt:lpstr>
      <vt:lpstr>Talend Administration Center</vt:lpstr>
      <vt:lpstr>Talend Administration Center (Contd..)</vt:lpstr>
      <vt:lpstr>Talend Administration Center (Contd..)</vt:lpstr>
      <vt:lpstr>Talend Administration Center (Contd..)</vt:lpstr>
      <vt:lpstr>Talend Administration Center (Contd..)</vt:lpstr>
      <vt:lpstr>Talend Administration Center (Contd..)</vt:lpstr>
      <vt:lpstr>Talend Administration Center (Contd..)</vt:lpstr>
      <vt:lpstr>Talend Administration Center (Contd..)</vt:lpstr>
      <vt:lpstr>Talend Administration Center (Contd..)</vt:lpstr>
      <vt:lpstr>Talend Administration Center (Contd..)</vt:lpstr>
      <vt:lpstr>Contact information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 Template</dc:subject>
  <dc:creator>Kalaiselvan Velmurugan</dc:creator>
  <cp:lastModifiedBy>GURAJALA, KARTHIK</cp:lastModifiedBy>
  <cp:revision>50</cp:revision>
  <dcterms:created xsi:type="dcterms:W3CDTF">2016-06-28T11:31:31Z</dcterms:created>
  <dcterms:modified xsi:type="dcterms:W3CDTF">2018-09-25T06:18:35Z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0x010100AF2F27FA532E1440BBB216045CCA2436</vt:lpwstr>
  </property>
</Properties>
</file>